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2"/>
  </p:notesMasterIdLst>
  <p:handoutMasterIdLst>
    <p:handoutMasterId r:id="rId123"/>
  </p:handoutMasterIdLst>
  <p:sldIdLst>
    <p:sldId id="256" r:id="rId2"/>
    <p:sldId id="397" r:id="rId3"/>
    <p:sldId id="299" r:id="rId4"/>
    <p:sldId id="357" r:id="rId5"/>
    <p:sldId id="398" r:id="rId6"/>
    <p:sldId id="400" r:id="rId7"/>
    <p:sldId id="399" r:id="rId8"/>
    <p:sldId id="358" r:id="rId9"/>
    <p:sldId id="405" r:id="rId10"/>
    <p:sldId id="406" r:id="rId11"/>
    <p:sldId id="403" r:id="rId12"/>
    <p:sldId id="404" r:id="rId13"/>
    <p:sldId id="431" r:id="rId14"/>
    <p:sldId id="432" r:id="rId15"/>
    <p:sldId id="479" r:id="rId16"/>
    <p:sldId id="493" r:id="rId17"/>
    <p:sldId id="489" r:id="rId18"/>
    <p:sldId id="490" r:id="rId19"/>
    <p:sldId id="491" r:id="rId20"/>
    <p:sldId id="492" r:id="rId21"/>
    <p:sldId id="266" r:id="rId22"/>
    <p:sldId id="267" r:id="rId23"/>
    <p:sldId id="355" r:id="rId24"/>
    <p:sldId id="364" r:id="rId25"/>
    <p:sldId id="338" r:id="rId26"/>
    <p:sldId id="487" r:id="rId27"/>
    <p:sldId id="381" r:id="rId28"/>
    <p:sldId id="501" r:id="rId29"/>
    <p:sldId id="278" r:id="rId30"/>
    <p:sldId id="408" r:id="rId31"/>
    <p:sldId id="340" r:id="rId32"/>
    <p:sldId id="341" r:id="rId33"/>
    <p:sldId id="410" r:id="rId34"/>
    <p:sldId id="434" r:id="rId35"/>
    <p:sldId id="486" r:id="rId36"/>
    <p:sldId id="435" r:id="rId37"/>
    <p:sldId id="360" r:id="rId38"/>
    <p:sldId id="433" r:id="rId39"/>
    <p:sldId id="436" r:id="rId40"/>
    <p:sldId id="262" r:id="rId41"/>
    <p:sldId id="417" r:id="rId42"/>
    <p:sldId id="498" r:id="rId43"/>
    <p:sldId id="494" r:id="rId44"/>
    <p:sldId id="497" r:id="rId45"/>
    <p:sldId id="496" r:id="rId46"/>
    <p:sldId id="499" r:id="rId47"/>
    <p:sldId id="488" r:id="rId48"/>
    <p:sldId id="263" r:id="rId49"/>
    <p:sldId id="438" r:id="rId50"/>
    <p:sldId id="264" r:id="rId51"/>
    <p:sldId id="440" r:id="rId52"/>
    <p:sldId id="441" r:id="rId53"/>
    <p:sldId id="442" r:id="rId54"/>
    <p:sldId id="443" r:id="rId55"/>
    <p:sldId id="444" r:id="rId56"/>
    <p:sldId id="268" r:id="rId57"/>
    <p:sldId id="445" r:id="rId58"/>
    <p:sldId id="502" r:id="rId59"/>
    <p:sldId id="446" r:id="rId60"/>
    <p:sldId id="270" r:id="rId61"/>
    <p:sldId id="271" r:id="rId62"/>
    <p:sldId id="447" r:id="rId63"/>
    <p:sldId id="272" r:id="rId64"/>
    <p:sldId id="480" r:id="rId65"/>
    <p:sldId id="414" r:id="rId66"/>
    <p:sldId id="413" r:id="rId67"/>
    <p:sldId id="415" r:id="rId68"/>
    <p:sldId id="481" r:id="rId69"/>
    <p:sldId id="473" r:id="rId70"/>
    <p:sldId id="474" r:id="rId71"/>
    <p:sldId id="257" r:id="rId72"/>
    <p:sldId id="265" r:id="rId73"/>
    <p:sldId id="472" r:id="rId74"/>
    <p:sldId id="426" r:id="rId75"/>
    <p:sldId id="276" r:id="rId76"/>
    <p:sldId id="291" r:id="rId77"/>
    <p:sldId id="292" r:id="rId78"/>
    <p:sldId id="504" r:id="rId79"/>
    <p:sldId id="261" r:id="rId80"/>
    <p:sldId id="469" r:id="rId81"/>
    <p:sldId id="448" r:id="rId82"/>
    <p:sldId id="295" r:id="rId83"/>
    <p:sldId id="363" r:id="rId84"/>
    <p:sldId id="451" r:id="rId85"/>
    <p:sldId id="428" r:id="rId86"/>
    <p:sldId id="452" r:id="rId87"/>
    <p:sldId id="412" r:id="rId88"/>
    <p:sldId id="411" r:id="rId89"/>
    <p:sldId id="449" r:id="rId90"/>
    <p:sldId id="450" r:id="rId91"/>
    <p:sldId id="482" r:id="rId92"/>
    <p:sldId id="429" r:id="rId93"/>
    <p:sldId id="453" r:id="rId94"/>
    <p:sldId id="454" r:id="rId95"/>
    <p:sldId id="282" r:id="rId96"/>
    <p:sldId id="483" r:id="rId97"/>
    <p:sldId id="455" r:id="rId98"/>
    <p:sldId id="456" r:id="rId99"/>
    <p:sldId id="458" r:id="rId100"/>
    <p:sldId id="457" r:id="rId101"/>
    <p:sldId id="463" r:id="rId102"/>
    <p:sldId id="284" r:id="rId103"/>
    <p:sldId id="459" r:id="rId104"/>
    <p:sldId id="460" r:id="rId105"/>
    <p:sldId id="464" r:id="rId106"/>
    <p:sldId id="287" r:id="rId107"/>
    <p:sldId id="461" r:id="rId108"/>
    <p:sldId id="462" r:id="rId109"/>
    <p:sldId id="465" r:id="rId110"/>
    <p:sldId id="290" r:id="rId111"/>
    <p:sldId id="293" r:id="rId112"/>
    <p:sldId id="484" r:id="rId113"/>
    <p:sldId id="466" r:id="rId114"/>
    <p:sldId id="475" r:id="rId115"/>
    <p:sldId id="468" r:id="rId116"/>
    <p:sldId id="285" r:id="rId117"/>
    <p:sldId id="286" r:id="rId118"/>
    <p:sldId id="289" r:id="rId119"/>
    <p:sldId id="294" r:id="rId120"/>
    <p:sldId id="485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A83A"/>
    <a:srgbClr val="76C65A"/>
    <a:srgbClr val="B40000"/>
    <a:srgbClr val="FF8000"/>
    <a:srgbClr val="808080"/>
    <a:srgbClr val="305480"/>
    <a:srgbClr val="E08836"/>
    <a:srgbClr val="DE8400"/>
    <a:srgbClr val="902C1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7" autoAdjust="0"/>
    <p:restoredTop sz="96405"/>
  </p:normalViewPr>
  <p:slideViewPr>
    <p:cSldViewPr>
      <p:cViewPr varScale="1">
        <p:scale>
          <a:sx n="122" d="100"/>
          <a:sy n="122" d="100"/>
        </p:scale>
        <p:origin x="120" y="6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5154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B5575-5396-4903-B001-2952BE6B9F1B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2CCE1-13AB-4907-8C53-954A4412C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15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547EB-7C1B-40A0-9C00-7392B48D9156}" type="datetimeFigureOut">
              <a:rPr lang="en-GB" smtClean="0"/>
              <a:t>21/06/2022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989F4-5BC7-45C8-8C9A-BD9134427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D51947-24F4-C4DC-5885-9F67B2093E4F}"/>
              </a:ext>
            </a:extLst>
          </p:cNvPr>
          <p:cNvGrpSpPr/>
          <p:nvPr userDrawn="1"/>
        </p:nvGrpSpPr>
        <p:grpSpPr>
          <a:xfrm>
            <a:off x="4339232" y="4819600"/>
            <a:ext cx="3589360" cy="1763448"/>
            <a:chOff x="4339232" y="4819600"/>
            <a:chExt cx="3589360" cy="17634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3E4E562-3F63-307A-0740-45B3E73A09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9232" y="4819600"/>
              <a:ext cx="3513536" cy="17634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C4A0EA-E478-7F0A-1EEC-46DA78AFE7EE}"/>
                </a:ext>
              </a:extLst>
            </p:cNvPr>
            <p:cNvSpPr txBox="1"/>
            <p:nvPr userDrawn="1"/>
          </p:nvSpPr>
          <p:spPr>
            <a:xfrm>
              <a:off x="7568552" y="5538903"/>
              <a:ext cx="3600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900" b="1">
                  <a:solidFill>
                    <a:srgbClr val="C00000"/>
                  </a:solidFill>
                </a:rPr>
                <a:t>2</a:t>
              </a:r>
              <a:endParaRPr lang="en-NL" sz="19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6382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1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3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292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88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20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6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3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3B2648-2988-DDF5-3B00-2C50D9961258}"/>
              </a:ext>
            </a:extLst>
          </p:cNvPr>
          <p:cNvGrpSpPr/>
          <p:nvPr userDrawn="1"/>
        </p:nvGrpSpPr>
        <p:grpSpPr>
          <a:xfrm>
            <a:off x="10598596" y="6318101"/>
            <a:ext cx="1066119" cy="524043"/>
            <a:chOff x="10598596" y="6318101"/>
            <a:chExt cx="1066119" cy="5240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C7B45EA-DF08-9BD8-0E65-7B7CF845E1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8596" y="6318101"/>
              <a:ext cx="1044116" cy="52404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5425DF-E504-86F9-34AC-3D4EE1BA0992}"/>
                </a:ext>
              </a:extLst>
            </p:cNvPr>
            <p:cNvSpPr txBox="1"/>
            <p:nvPr userDrawn="1"/>
          </p:nvSpPr>
          <p:spPr>
            <a:xfrm>
              <a:off x="11557722" y="6435742"/>
              <a:ext cx="1069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>
                  <a:solidFill>
                    <a:srgbClr val="C00000"/>
                  </a:solidFill>
                </a:rPr>
                <a:t>2</a:t>
              </a:r>
              <a:endParaRPr lang="en-NL" sz="12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29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mixr2/nlmixr2" TargetMode="External"/><Relationship Id="rId2" Type="http://schemas.openxmlformats.org/officeDocument/2006/relationships/hyperlink" Target="https://cran.r-project.org/web/packages/nlmixr2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packages/xpose" TargetMode="External"/><Relationship Id="rId13" Type="http://schemas.openxmlformats.org/officeDocument/2006/relationships/hyperlink" Target="https://nlmixr2.github.io/nlmixr2" TargetMode="External"/><Relationship Id="rId3" Type="http://schemas.openxmlformats.org/officeDocument/2006/relationships/hyperlink" Target="https://blog.nlmixr2.org/" TargetMode="External"/><Relationship Id="rId7" Type="http://schemas.openxmlformats.org/officeDocument/2006/relationships/hyperlink" Target="https://cran.r-project.org/packages/xpose.nlmixr2" TargetMode="External"/><Relationship Id="rId12" Type="http://schemas.openxmlformats.org/officeDocument/2006/relationships/hyperlink" Target="https://cran.r-project.org/bin/windows/Rtools/rtools42/rtools.html" TargetMode="External"/><Relationship Id="rId2" Type="http://schemas.openxmlformats.org/officeDocument/2006/relationships/hyperlink" Target="https://nlmixr2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nlmixr2/xpose.nlmixr2" TargetMode="External"/><Relationship Id="rId11" Type="http://schemas.openxmlformats.org/officeDocument/2006/relationships/hyperlink" Target="https://richardhooijmaijers.github.io/shinyMixR/articles/shinyMixR-vignette.html" TargetMode="External"/><Relationship Id="rId5" Type="http://schemas.openxmlformats.org/officeDocument/2006/relationships/hyperlink" Target="https://github.com/ggPMXdevelopment/ggPMX" TargetMode="External"/><Relationship Id="rId10" Type="http://schemas.openxmlformats.org/officeDocument/2006/relationships/hyperlink" Target="https://github.com/RichardHooijmaijers/shinyMixR" TargetMode="External"/><Relationship Id="rId4" Type="http://schemas.openxmlformats.org/officeDocument/2006/relationships/hyperlink" Target="https://cran.r-project.org/web/packages/ggPMX/" TargetMode="External"/><Relationship Id="rId9" Type="http://schemas.openxmlformats.org/officeDocument/2006/relationships/hyperlink" Target="https://uupharmacometrics.github.io/xpose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ascpt.onlinelibrary.wiley.com/doi/10.1002/psp4.12471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mixr2/rxode2" TargetMode="External"/><Relationship Id="rId2" Type="http://schemas.openxmlformats.org/officeDocument/2006/relationships/hyperlink" Target="https://cran.r-project.org/web/packages/rxode2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nlmixr2.github.io/rxode2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uupharmacometrics.github.io/xpose/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967608" y="2204864"/>
            <a:ext cx="6400800" cy="2664296"/>
          </a:xfrm>
        </p:spPr>
        <p:txBody>
          <a:bodyPr>
            <a:normAutofit fontScale="85000" lnSpcReduction="10000"/>
          </a:bodyPr>
          <a:lstStyle/>
          <a:p>
            <a:r>
              <a:rPr lang="en-GB"/>
              <a:t>
Rik Schoemaker, PhD 
</a:t>
            </a:r>
          </a:p>
          <a:p>
            <a:pPr lvl="0"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On behalf of the 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305480"/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 development team: </a:t>
            </a:r>
          </a:p>
          <a:p>
            <a:pPr lvl="0">
              <a:defRPr/>
            </a:pPr>
            <a:r>
              <a:rPr lang="en-GB" sz="2400">
                <a:solidFill>
                  <a:srgbClr val="1F497D">
                    <a:lumMod val="50000"/>
                  </a:srgbClr>
                </a:solidFill>
              </a:rPr>
              <a:t>Matt Fidler, Bill Denney, Richard Hooijmaijers, Rik Schoemaker, Mirjam Trame, Theodoros Papathanasiou, Justin Wilkins, Yuan Xiong, John Harrold, Huijuan Xu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63552" y="620688"/>
            <a:ext cx="8208912" cy="1296144"/>
          </a:xfrm>
        </p:spPr>
        <p:txBody>
          <a:bodyPr>
            <a:normAutofit/>
          </a:bodyPr>
          <a:lstStyle/>
          <a:p>
            <a:r>
              <a:rPr lang="en-GB"/>
              <a:t>Simulation and parameter estimation with rxode and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 nlmix</a:t>
            </a:r>
            <a:r>
              <a:rPr lang="en-GB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4251231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121-5A75-4458-8DB2-566AE467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Multiple dose in different compartments</a:t>
            </a:r>
            <a:br>
              <a:rPr lang="en-GB"/>
            </a:br>
            <a:r>
              <a:rPr lang="en-GB"/>
              <a:t>Only the first dose goes into the depot (first)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F3E5A-CFD7-454D-98F1-1119DD37A1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 </a:t>
            </a:r>
            <a:r>
              <a:rPr lang="en-GB"/>
              <a:t>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9B2FE-4643-48A6-81AB-44108F2482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C6DAE8-FDFD-4D73-828B-ED974CA4A8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418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/>
              <a:t>r</a:t>
            </a:r>
            <a:r>
              <a:rPr lang="en-GB" sz="20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examine defined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(KA1tr1_PDimmemax1) </a:t>
            </a:r>
            <a:r>
              <a:rPr lang="en-US" sz="14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Show initial estimates and model information:</a:t>
            </a:r>
            <a:endParaRPr lang="en-GB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C39334-BCC1-3290-B839-A4D86898B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598" y="1428471"/>
            <a:ext cx="9316750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805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 output: immediate effect simultaneous PKPD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F46BC-9F3E-A937-93F2-A6C3B872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923708"/>
            <a:ext cx="10657184" cy="501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461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0FCF-B657-4A33-B1BB-DE3CD6A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immediate effect simultaneous PKPD model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8638D7-C626-40A6-B9C4-CC25B7DF8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56BC0-3DCD-42E5-8381-C1FC6D75B1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3AB53C-6EA4-AEB7-D55E-697433555C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109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Effect compartment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/>
              <a:t>r</a:t>
            </a:r>
            <a:r>
              <a:rPr lang="en-GB" sz="20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#Effect compartment model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KA1tr1_PDceemax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PK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ktr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Vc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eps.pkprop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0.4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tkout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tkout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6583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Effect compartment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/>
              <a:t>r</a:t>
            </a:r>
            <a:r>
              <a:rPr lang="en-GB" sz="20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#Effect compartment model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kout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eta.kout)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emax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(ce)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emax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ce))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(eps.pkprop)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6002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output: effect compartment simultaneous PKPD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A1B5F-7A25-8A56-D9AD-8C691E4F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924349"/>
            <a:ext cx="10563422" cy="500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551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C5BC9-7BE5-4B7A-A7C1-63B850659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/>
              <a:t>VPC for effect compartment simultaneous PKPD model 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8B2E4-5539-4FBA-B142-6CD222E657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7BAA9-FC50-4E41-B8C3-187290D504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53C04F-1231-D42C-DC98-9390F08C8A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143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Turnover model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/>
              <a:t>r</a:t>
            </a:r>
            <a:r>
              <a:rPr lang="en-GB" sz="20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#Turnover simultaneous PKPD model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KA1tr1IPP_PDtoemax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PK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ktr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Vc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eps.pkprop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0.4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tkout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tkout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8435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Turnover model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/>
              <a:t>r</a:t>
            </a:r>
            <a:r>
              <a:rPr lang="en-GB" sz="20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#Turnover simultaneous PKPD model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kout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eta.kout)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emax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kin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PD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emax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kin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(eps.pkprop)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0724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output: turnover simultaneous PKPD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2AE509-0F69-F2D4-5E2A-41C54290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866134"/>
            <a:ext cx="11014941" cy="522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2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Extend the model: add a transit compartment…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1544" y="1124744"/>
            <a:ext cx="835292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ktr*trans-(cl/v)*central;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update to central: input from trans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d/dt(trans)   =  ka*depot-ktr*trans;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transit compartment between depot and central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odeKA1trans)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extra ktr parameter: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Params2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(transit half-life of 5 hours)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eventTable does not have to change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(modKA1trans, Params2, ev))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if the trans compartment had been put as second compartment above,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eventTable would need an update to infuse in compartment 3 instead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5435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9BDEC-62AE-48E5-A424-14742F95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turnover simultaneous PKPD model 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6C3A46-2007-4A2F-B203-8880A789AB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684DC-7D65-4C2D-A543-74E63666C0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4F6355-FB5E-274A-6048-A8336B78CF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912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0625-FBF6-4EBD-8004-ACE57CA27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VPCs to compare the immediate effect model, the effect compartment model, and the turnover simultaneous PKPD model 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C3AF71-E261-4246-8780-E8E1985AD5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 </a:t>
            </a:r>
            <a:r>
              <a:rPr lang="en-GB"/>
              <a:t>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E05C5-FC99-4A17-BE20-6B85088EBC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BCE713-57C7-8246-8C9C-891F1FCE7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0" y="1472425"/>
            <a:ext cx="11724399" cy="3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703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Hands-on session VI: running a simultaneous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US"/>
              <a:t> PKPD analysis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Examine the code in PAGE_5.R to run one of the simultaneous PKPD analyses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0460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90CC021-8325-49C9-BCBA-3AB0FDE47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</p:spPr>
        <p:txBody>
          <a:bodyPr>
            <a:normAutofit/>
          </a:bodyPr>
          <a:lstStyle/>
          <a:p>
            <a:pPr lvl="1"/>
            <a:r>
              <a:rPr lang="en-GB"/>
              <a:t>RxODE examples so far have only been for a single subject</a:t>
            </a:r>
          </a:p>
          <a:p>
            <a:pPr lvl="1"/>
            <a:r>
              <a:rPr lang="en-GB"/>
              <a:t>The eventTable can define multiple subjects as well: you can even use a NONMEM data set for this (it has time points and doses)</a:t>
            </a:r>
          </a:p>
          <a:p>
            <a:pPr lvl="1"/>
            <a:r>
              <a:rPr lang="en-GB"/>
              <a:t>Start with a table of doses</a:t>
            </a:r>
          </a:p>
          <a:p>
            <a:pPr lvl="1"/>
            <a:endParaRPr lang="en-GB"/>
          </a:p>
          <a:p>
            <a:pPr lvl="1"/>
            <a:r>
              <a:rPr lang="en-GB"/>
              <a:t>Create an eventTable using </a:t>
            </a:r>
            <a:r>
              <a:rPr lang="en-US" sz="20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(Doses)</a:t>
            </a:r>
            <a:r>
              <a:rPr lang="en-GB" sz="20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and c</a:t>
            </a:r>
            <a:r>
              <a:rPr lang="en-GB"/>
              <a:t>ook these together with simulation time points using </a:t>
            </a:r>
            <a:r>
              <a:rPr lang="en-US" sz="20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0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0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150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20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by =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0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GB" sz="20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with the help of</a:t>
            </a:r>
            <a:r>
              <a:rPr lang="en-GB"/>
              <a:t> magrittr piping (</a:t>
            </a:r>
            <a:r>
              <a:rPr lang="en-US" sz="20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GB"/>
              <a:t>)</a:t>
            </a:r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r>
              <a:rPr lang="en-GB"/>
              <a:t>Create a table of EBEs</a:t>
            </a:r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Individual graphs with multiple endpoints currently require advanced RxODE </a:t>
            </a:r>
            <a:r>
              <a:rPr lang="en-US" sz="2400"/>
              <a:t>tricks: eventTable for multiple subjects</a:t>
            </a:r>
            <a:endParaRPr lang="en-GB" sz="2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343472" y="2708920"/>
            <a:ext cx="835292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#Generate a data.table of doses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dataF[AMT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.(ID, TIME, AMT,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EVID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2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#Generate an eventTable by combining the doses with the same set of fine-meshed sampling points for all subjects using the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function and magrittr (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piping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(Doses)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150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by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/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/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/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#Generate a data.table of EBEs: the nlmixr fit object contains EBEs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EBEs_KA1tr1_PDimmemax1_F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(fitKA1tr1_PDimmemax1_F)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200">
              <a:solidFill>
                <a:srgbClr val="3B3B3B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#Take only the first record for each ID:</a:t>
            </a:r>
            <a:endParaRPr lang="en-US" sz="1200">
              <a:solidFill>
                <a:srgbClr val="3B3B3B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EBEs_KA1tr1_PDimmemax1_F &lt;-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EBEs_KA1tr1_PDimmemax1_F[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!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duplicated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(ID), .(ID, ktr, cl, v, c50, e0)]</a:t>
            </a:r>
            <a:endParaRPr lang="en-US" sz="1200">
              <a:solidFill>
                <a:srgbClr val="3B3B3B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2427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Individual graphs with multiple endpoints currently require advanced RxODE </a:t>
            </a:r>
            <a:r>
              <a:rPr lang="en-US" sz="2400"/>
              <a:t>tricks: simulate…</a:t>
            </a:r>
            <a:endParaRPr lang="en-GB" sz="2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1240299"/>
            <a:ext cx="83529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#Define the RxODE model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modPKPD0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cp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effect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cp))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#Solve the system: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(modPKPD0, EBEs_KA1tr1_PDimmemax1_F, evt))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2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#Merge with observed data points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Rdata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PKPDdata[MDV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.(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id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factor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(ID),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time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TIME, DVID, DV)]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xx1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merge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(res1, Rdata,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by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"id"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"time"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all.x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6352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C814-521B-4168-8BFE-6F1CF953C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…and plot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0B22F0-AFAD-435A-9839-1A18D208E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But if I know Matt, he'll soon update </a:t>
            </a:r>
            <a:r>
              <a:rPr lang="en-US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augPred</a:t>
            </a:r>
            <a:r>
              <a:rPr lang="en-GB"/>
              <a:t> to cover multiple endpoints </a:t>
            </a:r>
            <a:r>
              <a:rPr lang="en-GB">
                <a:sym typeface="Wingdings" panose="05000000000000000000" pitchFamily="2" charset="2"/>
              </a:rPr>
              <a:t>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9C898-7427-4DC3-9C2C-FD5449E487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BDB97-6D06-428A-BDAD-07BC053D30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115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F025F6-B923-4FBE-BA3E-359CF70B944C}"/>
              </a:ext>
            </a:extLst>
          </p:cNvPr>
          <p:cNvSpPr/>
          <p:nvPr/>
        </p:nvSpPr>
        <p:spPr>
          <a:xfrm>
            <a:off x="1151450" y="1114286"/>
            <a:ext cx="835292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#And plot: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xyplot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DV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time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id,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xx1[DVID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(DVID)],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type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"l"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nlmixCOLS[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main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"PCA profiles for the immediate effect simultaneous PKPD model"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cex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layout=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lwd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pch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19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"Time (h)\n"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"TOF Response (PCA, %)"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as.table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scales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alternating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0009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F1EC-72E8-44B1-9A7C-30F4E86B5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Individual graphs for warfarin PK of the immediate effect simultaneous PKPD model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C92CF9-D8E9-4564-938C-BBD8BBF83D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F0FCC-6BCC-4281-96C6-AAEC5E09DD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EB1E6D-9007-45EA-88C9-318D10798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872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1128E-A4B3-435F-A28A-44122A6B8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Individual graphs for PCA profiles for the immediate effect simultaneous PKPD model 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AF874-B1E2-44AF-B7F9-9E825CF044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 </a:t>
            </a:r>
            <a:r>
              <a:rPr lang="en-GB"/>
              <a:t>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8EAED-763C-48C4-A2F8-9E50AEE51D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F77DE-EDEF-4813-920C-0892E37F8E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41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128B2-EF99-499A-B5FA-CE3785CD5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Individual graphs for PCA profiles for the simultaneous PKPD effect-compartment model 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033300-B114-411E-AD02-4D6F0EE43D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32666-A2B1-4F1F-BCC0-FACEB21CA8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187A9A-0021-4787-B13C-BF9D510AA4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086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7F523-EE64-4A14-995C-D788CFD2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Individual graphs for PCA profiles for the simultaneous PKPD turnover model 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7EAF40-6CAC-4B37-810C-0F9CBE2668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C68F7-FF90-40C3-B3E3-AC95EF13D5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F12756-38B6-4833-B23C-02995390E4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37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121-5A75-4458-8DB2-566AE467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...adding a transit compartment between depot and central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F3E5A-CFD7-454D-98F1-1119DD37A1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 </a:t>
            </a:r>
            <a:r>
              <a:rPr lang="en-GB"/>
              <a:t>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9B2FE-4643-48A6-81AB-44108F2482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5C0080-A431-4F50-AB93-72CCDCC5A0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3044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Hands-on session VII: simulate and plot individual profiles using RxODE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Examine the code in PAGE_5.R to extract EBEs from the simultaneous PKPD model you ran</a:t>
            </a:r>
          </a:p>
          <a:p>
            <a:r>
              <a:rPr lang="en-GB"/>
              <a:t>Generate a fine-meshed population eventTable</a:t>
            </a:r>
          </a:p>
          <a:p>
            <a:r>
              <a:rPr lang="en-GB"/>
              <a:t>Update the RxODE model to match the model you actually ran</a:t>
            </a:r>
          </a:p>
          <a:p>
            <a:r>
              <a:rPr lang="en-GB"/>
              <a:t>Simulate and plot the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82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Or with five transit compartments and only bolus doses in the depot…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1544" y="836712"/>
            <a:ext cx="8352928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odeKA5trans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-ktr*depot;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ktr*trans5-(cl/v)*central;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update to central: input from trans5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d/dt(trans1)  =  ktr*depot-ktr*trans1;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use same constant for every compartment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d/dt(trans2)  =  ktr*trans1-ktr*trans2;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d/dt(trans3)  =  ktr*trans2-ktr*trans3;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d/dt(trans4)  =  ktr*trans3-ktr*trans4;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d/dt(trans5)  =  ktr*trans4-ktr*trans5;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eventTable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mg; 1st bolus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250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nbr.doses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# 3 additional doses (bolusses because rate is absent so rate=0)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dosing.interval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h; at 12 hour intervals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dosing.to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dosed into depot (compartment 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start.time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36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# h; starting at 36 hours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add.sampling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Params3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use same constant for every compartment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modKA5trans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odeKA5trans)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(modKA5trans, Params3, ev3))</a:t>
            </a:r>
            <a:endParaRPr lang="en-GB" sz="1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157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121-5A75-4458-8DB2-566AE467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...adding 5 transit compartments between depot and central </a:t>
            </a:r>
            <a:br>
              <a:rPr lang="en-GB"/>
            </a:br>
            <a:r>
              <a:rPr lang="en-GB"/>
              <a:t>and giving 4 bolus doses in the 1</a:t>
            </a:r>
            <a:r>
              <a:rPr lang="en-GB" baseline="30000"/>
              <a:t>st</a:t>
            </a:r>
            <a:r>
              <a:rPr lang="en-GB"/>
              <a:t>  (depot)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F3E5A-CFD7-454D-98F1-1119DD37A1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 </a:t>
            </a:r>
            <a:r>
              <a:rPr lang="en-GB"/>
              <a:t>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9B2FE-4643-48A6-81AB-44108F2482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C57193-F091-453C-A338-25144923B2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79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 session I: rxode2 simulations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Examine the code in PAGE_1.R to run pre-programmed simulations and try out your own variations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855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F9CFC-7324-E2EB-A353-E78F53532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Assess the data before you start analysis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A8221-C4E9-5D79-05E2-62CD17214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/>
              <a:t>Classic data sets used by Nick Holford in his courses:</a:t>
            </a:r>
          </a:p>
          <a:p>
            <a:pPr lvl="1"/>
            <a:r>
              <a:rPr lang="en-GB"/>
              <a:t>O'Reilly RA, Aggeler PM. Studies on coumarin anticoagulant drugs initiation of warfarin therapy without a loading dose. Circulation 1968;38:169-177</a:t>
            </a:r>
          </a:p>
          <a:p>
            <a:pPr lvl="1"/>
            <a:r>
              <a:rPr lang="en-GB"/>
              <a:t>O'Reilly RA, Aggeler PM, Leong LS. Studies of the coumarin anticoagulant drugs: The pharmacodynamics of warfarin in man. Journal of Clinical Investigation 1963;42(10):1542-1551</a:t>
            </a:r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r>
              <a:rPr lang="en-GB"/>
              <a:t>Some simple lattice plots to get a feel of the data</a:t>
            </a:r>
          </a:p>
          <a:p>
            <a:r>
              <a:rPr lang="en-GB"/>
              <a:t>Additional xgxr plots to summarize the profiles</a:t>
            </a:r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2764D4-F3A7-53D3-9E20-41AEE0F862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6464D-C0E0-49FB-6328-80FF1C754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323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BB2E-869F-92DF-1E80-1C0D86CB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Our warfarin data file: a simple lattice plot to provide an impression</a:t>
            </a: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D7861-37F7-3284-54EF-DEF1006310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764C4-FD96-58DC-75C7-95D02F6C32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61FFE-F6C8-47F9-F450-16502FC382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72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8F2D0-DD5A-7737-C87A-5F8813218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Subjects with and without information on absorption on day 1</a:t>
            </a: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66300-D4E4-A083-9426-011D010316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72824-BEC8-7704-F2BB-E506D8D8EE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DC04ED-0AB6-0402-9B01-4217E5F17B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88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47A6E-F15B-1131-5634-E2F1F85D0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A closer look at the information on absorption on day 1</a:t>
            </a: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2C2C17-5FA8-D8D3-189F-FDDBBEEDF4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60B70-C9C9-4DD9-6202-2BA430312B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30425E-38E6-F2B1-CA0C-BBB853537C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64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525C-4327-40C9-8039-BA88868D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Course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ED073-061A-4971-9742-610B2E87E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Introduction to rxode2 simulation</a:t>
            </a:r>
          </a:p>
          <a:p>
            <a:r>
              <a:rPr lang="en-GB"/>
              <a:t>Introduction to nlmixr2 and parameter estimation</a:t>
            </a:r>
          </a:p>
          <a:p>
            <a:r>
              <a:rPr lang="en-GB"/>
              <a:t>Hands on with the warfarin PK models (part 1)</a:t>
            </a:r>
          </a:p>
          <a:p>
            <a:r>
              <a:rPr lang="en-GB"/>
              <a:t>Advanced capabilities nlmixr</a:t>
            </a:r>
          </a:p>
          <a:p>
            <a:r>
              <a:rPr lang="en-GB"/>
              <a:t>Hands on with the warfarin PK and PKPD models (part 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A0086-1FF5-4298-89A4-74784DB833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AA760-C95D-4673-A233-50E6A5ABB1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13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DF58A-3749-CE3F-F6FB-2DB769C19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Exploratory xgx graph on logarithmic scale with mean and SD error bars at scheduled time points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D19506-F216-6523-D93C-DB210A204A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679B3-04B1-D9FC-FB6F-14A332E9FC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5DA57F-73CA-96EE-6A82-ECBBFDAE8B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1003300"/>
            <a:ext cx="9715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14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D0611-EED8-89DF-71D3-52E1D1CD3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/>
              <a:t>Focusing on absorption: first 24 hours on linear scale</a:t>
            </a: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2458F-639C-90FE-0C18-CAF9B6F7D2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1FEC2-0BE6-37A4-A772-8112C83138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1E55E-6BB9-F4C8-A503-BF9D841CFE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1003300"/>
            <a:ext cx="9715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99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F4363-F5B6-0DCF-8409-DA27403E0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Or with median and 95% of the data
</a:t>
            </a: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A6651-1CD7-3E22-EC66-13F3737DF9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66DC6-D4ED-2AFF-1B88-4B2AA50DAE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5F40B1-E5E0-4621-0504-D3F2C106C1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1003300"/>
            <a:ext cx="9715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78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You need to simulate before you can estimate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/>
              <a:t>With simulation covered, you can start to think about estimation</a:t>
            </a:r>
          </a:p>
          <a:p>
            <a:r>
              <a:rPr lang="en-GB"/>
              <a:t>Combine the simulation core with estimation routines and you get:</a:t>
            </a:r>
          </a:p>
          <a:p>
            <a:endParaRPr lang="en-GB"/>
          </a:p>
          <a:p>
            <a:pPr marL="0" indent="0">
              <a:buNone/>
            </a:pP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		</a:t>
            </a:r>
            <a:r>
              <a:rPr lang="en-GB" sz="4000" b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nlmix</a:t>
            </a:r>
            <a:r>
              <a:rPr lang="en-GB" sz="4000" b="1">
                <a:solidFill>
                  <a:srgbClr val="B40000"/>
                </a:solidFill>
                <a:latin typeface="Century Gothic" panose="020B0502020202020204" pitchFamily="34" charset="0"/>
              </a:rPr>
              <a:t>r</a:t>
            </a:r>
            <a:r>
              <a:rPr lang="en-GB" sz="4400"/>
              <a:t>!</a:t>
            </a:r>
          </a:p>
          <a:p>
            <a:endParaRPr lang="en-GB" sz="1100"/>
          </a:p>
          <a:p>
            <a:endParaRPr lang="en-GB" sz="11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705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is an open-source R package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/>
              <a:t>Written by Wenping Wang and Matt Fidler, and available on CRAN</a:t>
            </a:r>
            <a:r>
              <a:rPr lang="en-GB" baseline="30000"/>
              <a:t>1</a:t>
            </a:r>
            <a:r>
              <a:rPr lang="en-GB"/>
              <a:t> and GitHub</a:t>
            </a:r>
            <a:r>
              <a:rPr lang="en-GB" baseline="30000"/>
              <a:t>2</a:t>
            </a:r>
            <a:r>
              <a:rPr lang="en-GB"/>
              <a:t>:</a:t>
            </a:r>
          </a:p>
          <a:p>
            <a:pPr lvl="1"/>
            <a:r>
              <a:rPr lang="en-GB"/>
              <a:t>builds on rxode2</a:t>
            </a:r>
          </a:p>
          <a:p>
            <a:pPr lvl="1"/>
            <a:r>
              <a:rPr lang="en-GB"/>
              <a:t>combined with SAEM, and FOCEI estimation routines, provides an R package for parameter estimation in nonlinear mixed effect models</a:t>
            </a:r>
          </a:p>
          <a:p>
            <a:pPr lvl="1"/>
            <a:r>
              <a:rPr lang="en-GB"/>
              <a:t>under very active development!</a:t>
            </a:r>
          </a:p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is completely free and open source, and does not depend on any other commercial tool such as NONMEM or Monolix</a:t>
            </a:r>
          </a:p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provides an efficient and versatile way to specify pharmacometric models (both closed-form and ODEs) and dosing scenarios, with rapid execution due to compilation in C </a:t>
            </a:r>
          </a:p>
          <a:p>
            <a:endParaRPr lang="en-GB"/>
          </a:p>
          <a:p>
            <a:pPr marL="0" indent="0">
              <a:spcBef>
                <a:spcPts val="0"/>
              </a:spcBef>
              <a:buNone/>
            </a:pPr>
            <a:r>
              <a:rPr lang="en-GB" sz="1200"/>
              <a:t>[1] </a:t>
            </a:r>
            <a:r>
              <a:rPr lang="en-GB" sz="1200" u="sng">
                <a:hlinkClick r:id="rId2"/>
              </a:rPr>
              <a:t>https://cran.r-project.org/web/packages/nlmixr2</a:t>
            </a:r>
            <a:r>
              <a:rPr lang="en-GB" sz="1200" u="sng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/>
              <a:t>[2] </a:t>
            </a:r>
            <a:r>
              <a:rPr lang="en-GB" sz="1200" u="sng">
                <a:hlinkClick r:id="rId3"/>
              </a:rPr>
              <a:t>https://github.com/nlmixr2/nlmixr2</a:t>
            </a:r>
            <a:r>
              <a:rPr lang="en-GB" sz="1200" u="sng"/>
              <a:t> </a:t>
            </a:r>
            <a:r>
              <a:rPr lang="en-GB" sz="1200"/>
              <a:t>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918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is a well-embedded open-source R package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is fully supported by ggPMX</a:t>
            </a:r>
            <a:r>
              <a:rPr lang="en-GB" baseline="30000"/>
              <a:t>1</a:t>
            </a:r>
            <a:endParaRPr lang="en-GB"/>
          </a:p>
          <a:p>
            <a:r>
              <a:rPr lang="en-GB"/>
              <a:t>Additionally, xpose.nlmixr2</a:t>
            </a:r>
            <a:r>
              <a:rPr lang="en-GB" baseline="30000"/>
              <a:t>2</a:t>
            </a:r>
            <a:r>
              <a:rPr lang="en-GB"/>
              <a:t> written by Justin Wilkins provides linkage to the new xpose package</a:t>
            </a:r>
            <a:r>
              <a:rPr lang="en-GB" baseline="30000"/>
              <a:t>3</a:t>
            </a:r>
            <a:r>
              <a:rPr lang="en-GB"/>
              <a:t>, written by Ben Guiastrennec, feeding the uniform output into a highly flexible diagnostics package</a:t>
            </a:r>
          </a:p>
          <a:p>
            <a:r>
              <a:rPr lang="en-GB"/>
              <a:t>The shinyMixR</a:t>
            </a:r>
            <a:r>
              <a:rPr lang="en-GB" baseline="30000"/>
              <a:t>4</a:t>
            </a:r>
            <a:r>
              <a:rPr lang="en-GB"/>
              <a:t> project management tool written by </a:t>
            </a:r>
            <a:r>
              <a:rPr lang="nl-NL"/>
              <a:t>Richard Hooijmaijers and Teun Post </a:t>
            </a:r>
            <a:r>
              <a:rPr lang="en-GB"/>
              <a:t>provides an interface to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from both the R command line and a user-friendly browser-based Shiny dashboard application </a:t>
            </a:r>
          </a:p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requires access to compilers, easily installed using Rtools on Windows</a:t>
            </a:r>
            <a:r>
              <a:rPr lang="en-GB" baseline="30000"/>
              <a:t>5</a:t>
            </a:r>
            <a:r>
              <a:rPr lang="en-GB"/>
              <a:t> </a:t>
            </a:r>
          </a:p>
          <a:p>
            <a:r>
              <a:rPr lang="en-GB"/>
              <a:t>Installation is very simple from CRAN:</a:t>
            </a:r>
          </a:p>
          <a:p>
            <a:pPr marL="457200" lvl="1" indent="0">
              <a:buNone/>
            </a:pPr>
            <a:r>
              <a:rPr lang="en-GB" sz="19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install.packages("nlmixr2",dependencies=TRUE)</a:t>
            </a:r>
          </a:p>
          <a:p>
            <a:r>
              <a:rPr lang="en-GB"/>
              <a:t>Documentation is available in the form of a bookdown (</a:t>
            </a:r>
            <a:r>
              <a:rPr lang="en-GB">
                <a:hlinkClick r:id="rId2"/>
              </a:rPr>
              <a:t>nlmixr2.org</a:t>
            </a:r>
            <a:r>
              <a:rPr lang="en-GB"/>
              <a:t>)</a:t>
            </a:r>
            <a:r>
              <a:rPr lang="en-GB" baseline="30000"/>
              <a:t>6  </a:t>
            </a:r>
            <a:r>
              <a:rPr lang="en-GB"/>
              <a:t>with a dedicated nlmixr blog (</a:t>
            </a:r>
            <a:r>
              <a:rPr lang="en-GB">
                <a:hlinkClick r:id="rId3"/>
              </a:rPr>
              <a:t>blog.nlmixr2.org</a:t>
            </a:r>
            <a:r>
              <a:rPr lang="en-GB"/>
              <a:t>)</a:t>
            </a:r>
          </a:p>
          <a:p>
            <a:r>
              <a:rPr lang="en-GB"/>
              <a:t>Runs on Windows, Linux, and OS X, and a Docker install is available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sz="1300"/>
              <a:t>[1] </a:t>
            </a:r>
            <a:r>
              <a:rPr lang="en-GB" sz="1300">
                <a:hlinkClick r:id="rId4"/>
              </a:rPr>
              <a:t>https://cran.r-project.org/web/packages/ggPMX/</a:t>
            </a:r>
            <a:r>
              <a:rPr lang="en-GB" sz="1300"/>
              <a:t> and </a:t>
            </a:r>
            <a:r>
              <a:rPr lang="en-GB" sz="1300">
                <a:hlinkClick r:id="rId5"/>
              </a:rPr>
              <a:t>https://github.com/ggPMXdevelopment/ggPMX</a:t>
            </a:r>
            <a:r>
              <a:rPr lang="en-GB" sz="1300"/>
              <a:t> </a:t>
            </a:r>
          </a:p>
          <a:p>
            <a:pPr marL="0" indent="0">
              <a:buNone/>
            </a:pPr>
            <a:r>
              <a:rPr lang="en-GB" sz="1300"/>
              <a:t>[2] </a:t>
            </a:r>
            <a:r>
              <a:rPr lang="en-GB" sz="1300" u="sng">
                <a:hlinkClick r:id="rId6"/>
              </a:rPr>
              <a:t>https://github.com/nlmixr2/</a:t>
            </a:r>
            <a:r>
              <a:rPr lang="en-GB" sz="1300">
                <a:hlinkClick r:id="rId6"/>
              </a:rPr>
              <a:t>xpose.nlmixr2</a:t>
            </a:r>
            <a:r>
              <a:rPr lang="en-GB" sz="1300"/>
              <a:t> and </a:t>
            </a:r>
            <a:r>
              <a:rPr lang="en-AU" sz="1300">
                <a:hlinkClick r:id="rId7"/>
              </a:rPr>
              <a:t>https://</a:t>
            </a:r>
            <a:r>
              <a:rPr lang="en-GB" sz="1300">
                <a:hlinkClick r:id="rId7"/>
              </a:rPr>
              <a:t>cran.r-project.org</a:t>
            </a:r>
            <a:r>
              <a:rPr lang="en-AU" sz="1300">
                <a:hlinkClick r:id="rId7"/>
              </a:rPr>
              <a:t>/packages/</a:t>
            </a:r>
            <a:r>
              <a:rPr lang="en-GB" sz="1300">
                <a:hlinkClick r:id="rId7"/>
              </a:rPr>
              <a:t>xpose.nlmixr2</a:t>
            </a:r>
            <a:r>
              <a:rPr lang="en-GB" sz="1300"/>
              <a:t>  </a:t>
            </a:r>
          </a:p>
          <a:p>
            <a:pPr marL="0" indent="0">
              <a:buNone/>
            </a:pPr>
            <a:r>
              <a:rPr lang="en-AU" sz="1300"/>
              <a:t>[3] </a:t>
            </a:r>
            <a:r>
              <a:rPr lang="en-AU" sz="1300">
                <a:hlinkClick r:id="rId8"/>
              </a:rPr>
              <a:t>https://</a:t>
            </a:r>
            <a:r>
              <a:rPr lang="en-GB" sz="1300">
                <a:hlinkClick r:id="rId8"/>
              </a:rPr>
              <a:t>cran.r-project.org</a:t>
            </a:r>
            <a:r>
              <a:rPr lang="en-AU" sz="1300">
                <a:hlinkClick r:id="rId8"/>
              </a:rPr>
              <a:t>/packages/xpose</a:t>
            </a:r>
            <a:r>
              <a:rPr lang="en-AU" sz="1300"/>
              <a:t> and </a:t>
            </a:r>
            <a:r>
              <a:rPr lang="en-AU" sz="1300">
                <a:hlinkClick r:id="rId9"/>
              </a:rPr>
              <a:t>https://uupharmacometrics.github.io/xpose/</a:t>
            </a:r>
            <a:r>
              <a:rPr lang="en-AU" sz="1300"/>
              <a:t> </a:t>
            </a:r>
          </a:p>
          <a:p>
            <a:pPr marL="0" indent="0">
              <a:buNone/>
            </a:pPr>
            <a:r>
              <a:rPr lang="en-GB" sz="1300"/>
              <a:t>[4] </a:t>
            </a:r>
            <a:r>
              <a:rPr lang="en-GB" sz="1300">
                <a:hlinkClick r:id="rId10"/>
              </a:rPr>
              <a:t>https://github.com/RichardHooijmaijers/shinyMixR</a:t>
            </a:r>
            <a:r>
              <a:rPr lang="en-GB" sz="1300"/>
              <a:t> and </a:t>
            </a:r>
            <a:r>
              <a:rPr lang="en-GB" sz="1300">
                <a:hlinkClick r:id="rId11"/>
              </a:rPr>
              <a:t>https://richardhooijmaijers.github.io/shinyMixR/articles/shinyMixR-vignette.html</a:t>
            </a:r>
            <a:r>
              <a:rPr lang="en-GB" sz="1300"/>
              <a:t> </a:t>
            </a:r>
          </a:p>
          <a:p>
            <a:pPr marL="0" indent="0">
              <a:buNone/>
            </a:pPr>
            <a:r>
              <a:rPr lang="en-GB" sz="1300"/>
              <a:t>[5]</a:t>
            </a:r>
            <a:r>
              <a:rPr lang="en-GB" sz="1300" u="sng"/>
              <a:t> </a:t>
            </a:r>
            <a:r>
              <a:rPr lang="en-GB" sz="1300" u="sng">
                <a:hlinkClick r:id="rId12"/>
              </a:rPr>
              <a:t>https://cran.r-project.org/bin/windows/Rtools/rtools42/rtools.html</a:t>
            </a:r>
            <a:r>
              <a:rPr lang="en-GB" sz="1300" u="sng"/>
              <a:t> </a:t>
            </a:r>
          </a:p>
          <a:p>
            <a:pPr marL="0" indent="0">
              <a:buNone/>
            </a:pPr>
            <a:r>
              <a:rPr lang="en-GB" sz="1300"/>
              <a:t>[6] </a:t>
            </a:r>
            <a:r>
              <a:rPr lang="en-GB" sz="1300" u="sng">
                <a:hlinkClick r:id="rId13"/>
              </a:rPr>
              <a:t>https://nlmixr2.github.io/nlmixr2</a:t>
            </a:r>
            <a:r>
              <a:rPr lang="en-GB" sz="1300" u="sng"/>
              <a:t> 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010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3713-0469-9E66-AB60-933DAD69D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 performance: d</a:t>
            </a:r>
            <a:r>
              <a:rPr lang="en-GB" sz="2400" b="1">
                <a:solidFill>
                  <a:srgbClr val="B40000"/>
                </a:solidFill>
              </a:rPr>
              <a:t>o I get the same results when I switch from my usual estimation tool to </a:t>
            </a:r>
            <a:r>
              <a:rPr lang="en-GB" sz="2400" b="1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b="1">
                <a:solidFill>
                  <a:srgbClr val="B40000"/>
                </a:solidFill>
              </a:rPr>
              <a:t>r?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17E11-79DC-76B4-D898-F0A2F079B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/>
              <a:t>Publication in CPT:PSP: </a:t>
            </a:r>
            <a:r>
              <a:rPr lang="en-GB" sz="2400" i="1"/>
              <a:t>Performance of the SAEM and FOCEI algorithms in the open-source non-linear mixed effect modelling tool nlmixr</a:t>
            </a:r>
            <a:r>
              <a:rPr lang="en-GB" sz="2400" i="1" baseline="30000"/>
              <a:t>1</a:t>
            </a:r>
          </a:p>
          <a:p>
            <a:endParaRPr lang="en-GB" sz="240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/>
              <a:t>/FOCEI compared to NONMEM/FOCEI</a:t>
            </a:r>
          </a:p>
          <a:p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/>
              <a:t>/SAEM compared to Monolix/SAEM</a:t>
            </a:r>
          </a:p>
          <a:p>
            <a:endParaRPr lang="en-GB" sz="2400"/>
          </a:p>
          <a:p>
            <a:r>
              <a:rPr lang="en-GB" sz="2400"/>
              <a:t>Repeated sparse data sets for a single model</a:t>
            </a:r>
          </a:p>
          <a:p>
            <a:r>
              <a:rPr lang="en-GB" sz="2400"/>
              <a:t>A wide range of models and inputs using single rich data sets </a:t>
            </a:r>
          </a:p>
          <a:p>
            <a:endParaRPr lang="en-GB"/>
          </a:p>
          <a:p>
            <a:r>
              <a:rPr lang="en-GB" sz="2400"/>
              <a:t>Results for both FOCEI and SAEM are perfectly comparable to NONMEM and Monolix</a:t>
            </a:r>
          </a:p>
          <a:p>
            <a:endParaRPr lang="en-GB" sz="2400"/>
          </a:p>
          <a:p>
            <a:pPr marL="0" indent="0">
              <a:buNone/>
            </a:pPr>
            <a:endParaRPr lang="en-GB" sz="1400" i="1"/>
          </a:p>
          <a:p>
            <a:pPr marL="0" indent="0">
              <a:buNone/>
            </a:pPr>
            <a:r>
              <a:rPr lang="en-GB" sz="1400"/>
              <a:t>[1] </a:t>
            </a:r>
            <a:r>
              <a:rPr lang="en-GB" sz="1400">
                <a:hlinkClick r:id="rId2"/>
              </a:rPr>
              <a:t>https://ascpt.onlinelibrary.wiley.com/doi/10.1002/psp4.12471</a:t>
            </a:r>
            <a:r>
              <a:rPr lang="en-GB" sz="1400"/>
              <a:t> </a:t>
            </a:r>
            <a:endParaRPr lang="en-GB" sz="1400" i="1"/>
          </a:p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60668-11A1-38AB-F3ED-EE96F1647D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F82044-284C-F00E-A61A-A1DD9AE46F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804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0E6116-8BC3-40FE-BC23-9DCB75DB05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"/>
          <a:stretch>
            <a:fillRect/>
          </a:stretch>
        </p:blipFill>
        <p:spPr>
          <a:xfrm>
            <a:off x="2438400" y="1003300"/>
            <a:ext cx="7302500" cy="5391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1800"/>
              <a:t>500 sparse data sets are analysed using both NONMEM/FOCEI and </a:t>
            </a:r>
            <a:r>
              <a:rPr lang="en-GB" sz="18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1800"/>
              <a:t>r/FOCEI. Each marker is a single paired data set result for clearance for NONMEM on the x-axis and nlmixr/FOCEI on the y-axis: results are highly correlated (r=1.00), and lie on the line of identity (diagonal black line)</a:t>
            </a:r>
            <a:endParaRPr lang="en-GB" sz="200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872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50AA-2495-4B59-815D-791D5D6CD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1800"/>
              <a:t>Central volume (Vc): Top panel: FOCEI estimates, bottom panel: SAEM estimates
Dark lines: NONMEM/MONOLIX, light lines: </a:t>
            </a:r>
            <a:r>
              <a:rPr lang="en-GB" sz="18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1800"/>
              <a:t>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D07E95-4071-4D92-B13F-4B2642E1AB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18026-D0EC-4F99-817A-3C83DED139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80188-7E6E-462C-8A9B-8DEFAF5021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"/>
          <a:stretch>
            <a:fillRect/>
          </a:stretch>
        </p:blipFill>
        <p:spPr>
          <a:xfrm>
            <a:off x="2260600" y="1003300"/>
            <a:ext cx="7670800" cy="53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66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BB70F-1382-4C4F-9F2A-34ED4B024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"/>
          <a:stretch>
            <a:fillRect/>
          </a:stretch>
        </p:blipFill>
        <p:spPr>
          <a:xfrm>
            <a:off x="2260600" y="1003300"/>
            <a:ext cx="7670800" cy="5391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7F8E-23B3-43F3-A8B6-0B9F78C09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1800"/>
              <a:t>SE of theta estimates for Vc: very good match across software packages </a:t>
            </a:r>
            <a:br>
              <a:rPr lang="en-GB" sz="1800"/>
            </a:br>
            <a:r>
              <a:rPr lang="en-GB" sz="1800" b="0"/>
              <a:t>Top panel: FOCEI estimates, bottom panel: SAEM estimates
Dark lines: NONMEM/MONOLIX, light lines: </a:t>
            </a:r>
            <a:r>
              <a:rPr lang="en-GB" sz="1800" b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1800" b="0"/>
              <a:t>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F1C666-402A-41DB-9036-23BFF5BC10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C2F59-2820-4A42-87D6-E3BD528630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532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rxode2 simulation software in 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/>
              <a:t>rxode2 is pharmacometric simulation software using ordinary differential equations (ODEs) as an open-source R package </a:t>
            </a:r>
          </a:p>
          <a:p>
            <a:r>
              <a:rPr lang="en-GB"/>
              <a:t>Rewritten by Matt Fidler after Wenping Wang’s original RxODE package, available on CRAN</a:t>
            </a:r>
            <a:r>
              <a:rPr lang="en-GB" baseline="30000"/>
              <a:t>1</a:t>
            </a:r>
            <a:r>
              <a:rPr lang="en-GB"/>
              <a:t> and GitHub</a:t>
            </a:r>
            <a:r>
              <a:rPr lang="en-GB" baseline="30000"/>
              <a:t>2</a:t>
            </a:r>
            <a:r>
              <a:rPr lang="en-GB"/>
              <a:t>, and described in a tutorial in CPT:PSP</a:t>
            </a:r>
            <a:r>
              <a:rPr lang="en-GB" baseline="30000"/>
              <a:t>3</a:t>
            </a:r>
            <a:r>
              <a:rPr lang="en-GB"/>
              <a:t> and with online documentation</a:t>
            </a:r>
            <a:r>
              <a:rPr lang="en-GB" baseline="30000"/>
              <a:t>4</a:t>
            </a:r>
            <a:endParaRPr lang="en-GB"/>
          </a:p>
          <a:p>
            <a:r>
              <a:rPr lang="en-GB"/>
              <a:t>Simulation of ODEs was already possible in R (using deSolve), but was slow and virtually impossible to code with flexible dosing history</a:t>
            </a:r>
          </a:p>
          <a:p>
            <a:r>
              <a:rPr lang="en-GB"/>
              <a:t>rxode2 has rapid execution due to compilation in C </a:t>
            </a:r>
          </a:p>
          <a:p>
            <a:r>
              <a:rPr lang="en-GB"/>
              <a:t>rxode2 allows fully flexible dosing history</a:t>
            </a:r>
          </a:p>
          <a:p>
            <a:r>
              <a:rPr lang="en-GB"/>
              <a:t>Stable and mature software for Windows, OS X (in docker), Linux</a:t>
            </a:r>
          </a:p>
          <a:p>
            <a:r>
              <a:rPr lang="en-GB"/>
              <a:t>Requires external compilers (provided by Rtools on Windows)</a:t>
            </a:r>
          </a:p>
          <a:p>
            <a:r>
              <a:rPr lang="en-GB"/>
              <a:t>rxode2 is an evolution of the original RxODE package: after a full re-write of the code backward compatibility could not be guaranteed</a:t>
            </a:r>
          </a:p>
          <a:p>
            <a:pPr marL="0" indent="0">
              <a:buNone/>
            </a:pPr>
            <a:endParaRPr lang="en-GB" sz="1400"/>
          </a:p>
          <a:p>
            <a:pPr marL="0" indent="0">
              <a:buNone/>
            </a:pPr>
            <a:r>
              <a:rPr lang="en-GB" sz="1400"/>
              <a:t>[1] CRAN: </a:t>
            </a:r>
            <a:r>
              <a:rPr lang="en-GB" sz="1400" u="sng">
                <a:hlinkClick r:id="rId2"/>
              </a:rPr>
              <a:t>https://cran.r-project.org/web/packages/rxode2</a:t>
            </a:r>
            <a:r>
              <a:rPr lang="en-GB" sz="1400" u="sng"/>
              <a:t> </a:t>
            </a:r>
            <a:endParaRPr lang="en-GB" sz="1400"/>
          </a:p>
          <a:p>
            <a:pPr marL="0" indent="0">
              <a:buNone/>
            </a:pPr>
            <a:r>
              <a:rPr lang="en-GB" sz="1400"/>
              <a:t>[2] GitHub: </a:t>
            </a:r>
            <a:r>
              <a:rPr lang="en-GB" sz="1400" u="sng">
                <a:hlinkClick r:id="rId3"/>
              </a:rPr>
              <a:t>https://github.com/nlmixr2/rxode2</a:t>
            </a:r>
            <a:r>
              <a:rPr lang="en-GB" sz="1400" u="sng"/>
              <a:t> </a:t>
            </a:r>
          </a:p>
          <a:p>
            <a:pPr marL="0" indent="0">
              <a:buNone/>
            </a:pPr>
            <a:r>
              <a:rPr lang="nl-NL" sz="1400"/>
              <a:t>[3] Wang W et al. CPT:PSP (2016) 5, 3–10. </a:t>
            </a:r>
          </a:p>
          <a:p>
            <a:pPr marL="0" indent="0">
              <a:buNone/>
            </a:pPr>
            <a:r>
              <a:rPr lang="nl-NL" sz="1400"/>
              <a:t>[4] RxODE packagedown: </a:t>
            </a:r>
            <a:r>
              <a:rPr lang="nl-NL" sz="1400">
                <a:hlinkClick r:id="rId4"/>
              </a:rPr>
              <a:t>https://nlmixr2.github.io/rxode2</a:t>
            </a:r>
            <a:r>
              <a:rPr lang="nl-NL" sz="1400"/>
              <a:t> </a:t>
            </a:r>
            <a:endParaRPr lang="en-GB" sz="14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608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Defining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/>
              <a:t>r</a:t>
            </a:r>
            <a:r>
              <a:rPr lang="en-GB" sz="20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Models are defined using a function containing an initialisation block (</a:t>
            </a:r>
            <a:r>
              <a:rPr lang="en-US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/>
              <a:t>) and a model definition block (</a:t>
            </a:r>
            <a:r>
              <a:rPr lang="en-US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2159563" y="2124990"/>
            <a:ext cx="86049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578161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Defining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/>
              <a:t>r</a:t>
            </a:r>
            <a:r>
              <a:rPr lang="en-GB" sz="20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The </a:t>
            </a:r>
            <a:r>
              <a:rPr lang="en-US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/>
              <a:t> block defines the parameters </a:t>
            </a:r>
          </a:p>
          <a:p>
            <a:pPr lvl="1"/>
            <a:r>
              <a:rPr lang="en-GB"/>
              <a:t>Thetas and residual error defined using assign operators (</a:t>
            </a:r>
            <a:r>
              <a:rPr lang="en-GB" sz="2400" b="1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/>
              <a:t> or </a:t>
            </a:r>
            <a:r>
              <a:rPr lang="en-GB" sz="2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/>
              <a:t>)</a:t>
            </a:r>
          </a:p>
          <a:p>
            <a:pPr lvl="1"/>
            <a:r>
              <a:rPr lang="en-GB"/>
              <a:t>Etas defined using a model formula (</a:t>
            </a:r>
            <a:r>
              <a:rPr lang="en-GB" sz="2400" b="1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/>
              <a:t>)</a:t>
            </a:r>
          </a:p>
          <a:p>
            <a:r>
              <a:rPr lang="en-GB"/>
              <a:t>Parameter names, starting values, labels for thetas and errors (using </a:t>
            </a:r>
            <a:r>
              <a:rPr lang="en-GB" i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</a:rPr>
              <a:t>#</a:t>
            </a:r>
            <a:r>
              <a:rPr lang="en-GB"/>
              <a:t>), bounds for some estimation routines (like FOCEI)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1692A6-D32D-46DD-9900-223298BBBA30}"/>
              </a:ext>
            </a:extLst>
          </p:cNvPr>
          <p:cNvSpPr/>
          <p:nvPr/>
        </p:nvSpPr>
        <p:spPr>
          <a:xfrm>
            <a:off x="2159563" y="3406928"/>
            <a:ext cx="86049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lka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ka (1/h)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830020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Defining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/>
              <a:t>r</a:t>
            </a:r>
            <a:r>
              <a:rPr lang="en-GB" sz="20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The </a:t>
            </a:r>
            <a:r>
              <a:rPr lang="en-US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/>
              <a:t> block defines </a:t>
            </a:r>
          </a:p>
          <a:p>
            <a:pPr lvl="1"/>
            <a:r>
              <a:rPr lang="en-GB"/>
              <a:t>the relationship between thetas and etas</a:t>
            </a:r>
          </a:p>
          <a:p>
            <a:pPr lvl="1"/>
            <a:r>
              <a:rPr lang="en-GB"/>
              <a:t>the model structure using either closed-form solutions or ODEs</a:t>
            </a:r>
          </a:p>
          <a:p>
            <a:pPr lvl="1"/>
            <a:r>
              <a:rPr lang="en-GB"/>
              <a:t>the residual error structure, and where it is applied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2146267" y="3068960"/>
            <a:ext cx="8604956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eta.ka)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solved system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linCmt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043590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/>
              <a:t>r</a:t>
            </a:r>
            <a:r>
              <a:rPr lang="en-GB" sz="20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the full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607501" y="1259175"/>
            <a:ext cx="8976997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lka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ka (1/h)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eta.ka)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solved system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linCmt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504332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/>
              <a:t>r</a:t>
            </a:r>
            <a:r>
              <a:rPr lang="en-GB" sz="20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check the model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055440" y="1099295"/>
            <a:ext cx="8976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Check the model and some of the assumptions made by nlmixr </a:t>
            </a:r>
          </a:p>
          <a:p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(One.comp.KA.solved)</a:t>
            </a:r>
            <a:endParaRPr lang="en-GB" sz="1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44280-051C-0A7F-7DF0-90FC3478B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129"/>
          <a:stretch/>
        </p:blipFill>
        <p:spPr>
          <a:xfrm>
            <a:off x="1151450" y="2163180"/>
            <a:ext cx="7878274" cy="26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07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/>
              <a:t>r</a:t>
            </a:r>
            <a:r>
              <a:rPr lang="en-GB" sz="20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check the model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055440" y="1099295"/>
            <a:ext cx="8976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Check the model and some of the assumptions made by nlmixr </a:t>
            </a:r>
          </a:p>
          <a:p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(One.comp.KA.solved)</a:t>
            </a:r>
            <a:endParaRPr lang="en-GB" sz="12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41CAF0-B531-DFDE-BC68-0D599ECD7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50" y="1916832"/>
            <a:ext cx="4867954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09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/>
              <a:t>r</a:t>
            </a:r>
            <a:r>
              <a:rPr lang="en-GB" sz="20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 with the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</a:t>
            </a:r>
            <a:r>
              <a:rPr lang="en-GB" sz="240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367474" y="1099295"/>
            <a:ext cx="8976997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estimate parameters using nlmixr: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fitOne.comp.KA.solved_S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One.comp.KA.solved,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model definition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PKdata,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data set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"saem"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estimation algorithm (SAEM)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SAEM minimisation options: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saemControl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nBurn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#200 SAEM burn-in iterations (the default)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nEm  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#300 EM iterations (the default)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print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#only print every 50th estimation step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tableControl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cwres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#calculates NONMEM-style conditional weighted residuals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npde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and npde values for diagnostics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results are stored in the nlmixr object and can be viewed: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fitOne.comp.KA.solved_S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790957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output for SAEM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37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0F01C1-7841-6481-25C1-942FE1EBBE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89"/>
          <a:stretch/>
        </p:blipFill>
        <p:spPr>
          <a:xfrm>
            <a:off x="668461" y="1075996"/>
            <a:ext cx="10375023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61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E34CDB1-8493-F33A-1348-6F12952A0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52"/>
          <a:stretch/>
        </p:blipFill>
        <p:spPr>
          <a:xfrm>
            <a:off x="696979" y="1378118"/>
            <a:ext cx="10343571" cy="47060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The labels in the ini block end up in the output, and the log-transformed parameters are returned with a back-transformation and 95%CIs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5DF5CC-3CF3-4D8D-A159-8499C215DC5E}"/>
              </a:ext>
            </a:extLst>
          </p:cNvPr>
          <p:cNvSpPr/>
          <p:nvPr/>
        </p:nvSpPr>
        <p:spPr>
          <a:xfrm>
            <a:off x="1151450" y="2996952"/>
            <a:ext cx="2664296" cy="1224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6A40AD-B9BA-45FB-AC99-4BD4112CFDB3}"/>
              </a:ext>
            </a:extLst>
          </p:cNvPr>
          <p:cNvSpPr/>
          <p:nvPr/>
        </p:nvSpPr>
        <p:spPr>
          <a:xfrm>
            <a:off x="5015880" y="2996952"/>
            <a:ext cx="2016224" cy="9859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663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/>
              <a:t>r</a:t>
            </a:r>
            <a:r>
              <a:rPr lang="en-GB" sz="20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save the object, and examine parameter trace plots when using SAEM to check convergence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367474" y="1099295"/>
            <a:ext cx="897699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results are stored in the nlmixr object and can be viewed: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fitOne.comp.KA.solved_S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and saved for future use or reference: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"fitOne.comp.KA.solved_S.Rdata"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and for SAEM, convergence can be checked using a parameter trace plot: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traceplot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376596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Basic example load the library and define the ODEs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828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5BDB2-8703-4317-8078-23DFC5CA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Traceplot for SAEM parameter estimates using </a:t>
            </a:r>
            <a:r>
              <a:rPr lang="en-US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traceplot</a:t>
            </a:r>
            <a:r>
              <a:rPr lang="en-GB"/>
              <a:t> command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443533-0A7B-446A-BE0B-8D70B0B942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3052-3C89-43E9-9AD8-65A22A7307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E818B-DCEA-4DED-9A3F-F28471A4CC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87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ggPMX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12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Model Diagnostics with ggPMX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The controller is first constructed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&lt;-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pmx_nlmixr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fitOne.comp.KA.solved_S,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conts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"WT"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"AGE"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cats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"SEX"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"SPARSE"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vpc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is.draft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nb-NO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and </a:t>
            </a: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can then be piped into a specific plot</a:t>
            </a: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syntax for npde vs 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pmx_plot_npde_pred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#alternatively: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pmx_plot_npde_pred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894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D22D5D-2F2C-714E-E9A2-7C41EFA54D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03" y="1401198"/>
            <a:ext cx="7968208" cy="49801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ggPMX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12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Model Diagnostics with ggPMX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The controller is first constructed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&lt;-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pmx_nlmixr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fitOne.comp.KA.solved_S,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conts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"WT"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"AGE"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cats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"SEX"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"SPARSE"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vpc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is.draft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nb-NO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and </a:t>
            </a: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can then be piped into a specific plot</a:t>
            </a: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syntax for npde vs 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pmx_plot_npde_pred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#alternatively: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pmx_plot_npde_pred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093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ggPMX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Modify graphical options and add DRAFT label: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pmx_plot_npde_time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smooth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"blue"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point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s.draft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labels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"Time (hours)"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       y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"Normalized PDE"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830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128752-174C-8ACE-B526-89F6508D08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314598"/>
            <a:ext cx="6984776" cy="4365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ggPMX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Modify graphical options and add DRAFT label: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pmx_plot_npde_time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smooth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"blue"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point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s.draft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labels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"Time (hours)"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       y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"Normalized PDE"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44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0067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ggPMX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DV vs IPRED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pmx_plot_dv_ipred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scale_x_log10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scale_y_log10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#You can filter to restrict the values of IPRED for instance: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pmx_plot_dv_ipred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scale_x_log10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scale_y_log10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filter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GB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DV vs 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pmx_plot_dv_pred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scale_x_log10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scale_y_log10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Absolute individual weighted residuals to investigate the residual error model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pmx_plot_abs_iwres_ipred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#again, alternatively: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#pmx_plot_abs_iwres_ipred(ctr)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pmx_plot_iwres_dens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pmx_plot_eta_qq</a:t>
            </a:r>
          </a:p>
          <a:p>
            <a:pPr marL="0" indent="0">
              <a:buNone/>
            </a:pP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sv-SE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pmx_plot_eta_box</a:t>
            </a:r>
          </a:p>
          <a:p>
            <a:pPr marL="0" indent="0">
              <a:buNone/>
            </a:pP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sv-SE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pmx_plot_eta_hist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pmx_plot_eta_matrix</a:t>
            </a: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45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819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ggPMX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generate a full report with diagnostics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pmx_report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"ggPMX_report"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save_dir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"."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"report"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extension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"word"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20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223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Ben Guiastrennec's xpose</a:t>
            </a:r>
            <a:r>
              <a:rPr lang="en-US" b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</a:rPr>
              <a:t>*</a:t>
            </a:r>
            <a:r>
              <a:rPr lang="en-GB"/>
              <a:t> package that uses ggplot2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 sz="1800"/>
              <a:t>*</a:t>
            </a:r>
            <a:r>
              <a:rPr lang="en-GB" sz="1800">
                <a:hlinkClick r:id="rId2"/>
              </a:rPr>
              <a:t>https://uupharmacometrics.github.io/xpose/</a:t>
            </a:r>
            <a:endParaRPr lang="en-GB" sz="1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47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nlmixr object can be transformed into an xpose object to allow diagnostics with the new xpose package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link between nlmixr and xpose is provided by the xpose.nlmixr package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only xpose_data_nlmixr is from xpose.nlmixr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all further commands (see cheatsheet)  are from the xpose package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xpose_data_nlmixr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this can also be used to generate trace plots (parameters vs iterations:)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prm_vs_iteration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to remove the path to the script from the plot use: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prm_vs_iteration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caption=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022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0F9B2-2502-492A-BD28-99E4DD8A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Traceplot for SAEM parameter estimates using xpose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B27BF-61D1-4B51-8D5F-393233802C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4671A-92FA-43A9-8EFA-33BEA3348F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423E0-E732-4044-ACBE-AA473B2C7A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1003300"/>
            <a:ext cx="5397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13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FCB-E7AC-4B84-B86D-62CEC3A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DV vs conditional population predictions (CPRED) using xpose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80297-F536-4FD0-B2B6-4758618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9181-5EEC-4BE1-9C01-75D7B3CD9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FFAC6-C1BC-4197-A0C6-0586049DED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92" y="1003300"/>
            <a:ext cx="5397500" cy="5397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350624-7ED6-47E6-BF3A-4D860A17FF5C}"/>
              </a:ext>
            </a:extLst>
          </p:cNvPr>
          <p:cNvSpPr/>
          <p:nvPr/>
        </p:nvSpPr>
        <p:spPr>
          <a:xfrm>
            <a:off x="6360030" y="1484784"/>
            <a:ext cx="54246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xpose_data_nlmixr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dv vs pred plot: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dv_vs_pred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s,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caption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234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Compile the model and set the parameter values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parameter values to be simulated: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293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7D9C-5CE8-4430-8568-F47AD30A3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DV vs PRED using xpose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AD2E73-B2F2-4A47-BAE1-B832157772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896F8-0D1A-4E98-ACB7-D2A422DF23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50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9CA46E-EE2C-4C5F-8A77-E2E816653D75}"/>
              </a:ext>
            </a:extLst>
          </p:cNvPr>
          <p:cNvSpPr/>
          <p:nvPr/>
        </p:nvSpPr>
        <p:spPr>
          <a:xfrm>
            <a:off x="695400" y="1099295"/>
            <a:ext cx="111612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by default model typical predictions (PRED) are assigned to CPRED (conditional population predictions):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list_vars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if you want this to be PRED instead, these can be updated, either using 'standard' syntax: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s&lt;-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set_var_types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pred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'PRED'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or using magrittr piping type code: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s&lt;-xpdb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set_var_types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pred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'PRED'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1DEF8-3700-42EC-A836-F43380C12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24" y="1628800"/>
            <a:ext cx="618172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252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FCB-E7AC-4B84-B86D-62CEC3A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DV vs PRED using xpose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80297-F536-4FD0-B2B6-4758618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9181-5EEC-4BE1-9C01-75D7B3CD9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51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350624-7ED6-47E6-BF3A-4D860A17FF5C}"/>
              </a:ext>
            </a:extLst>
          </p:cNvPr>
          <p:cNvSpPr/>
          <p:nvPr/>
        </p:nvSpPr>
        <p:spPr>
          <a:xfrm>
            <a:off x="6360030" y="1484784"/>
            <a:ext cx="54246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xpose_data_nlmixr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plot PRED instead of CPRED: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s&lt;-xpdb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%&gt;%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set_var_types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pred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'PRED'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dv vs pred plot: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dv_vs_pred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s,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caption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FDBBA-2E9B-4708-9E1E-77B5B8F0E2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003300"/>
            <a:ext cx="5397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81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FCB-E7AC-4B84-B86D-62CEC3A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DV vs IPRED using xpose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80297-F536-4FD0-B2B6-4758618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9181-5EEC-4BE1-9C01-75D7B3CD9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52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350624-7ED6-47E6-BF3A-4D860A17FF5C}"/>
              </a:ext>
            </a:extLst>
          </p:cNvPr>
          <p:cNvSpPr/>
          <p:nvPr/>
        </p:nvSpPr>
        <p:spPr>
          <a:xfrm>
            <a:off x="6360030" y="1484784"/>
            <a:ext cx="54246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xpose_data_nlmixr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(fitOne.comp.KA.solved_F)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dv vs ipred plot: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dv_vs_ipred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s,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caption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FDEC58-B009-45D6-A02F-194C22AB93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003300"/>
            <a:ext cx="5397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6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FCB-E7AC-4B84-B86D-62CEC3A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Conditional weighted residuals vs. time using xpose 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80297-F536-4FD0-B2B6-4758618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9181-5EEC-4BE1-9C01-75D7B3CD9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53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350624-7ED6-47E6-BF3A-4D860A17FF5C}"/>
              </a:ext>
            </a:extLst>
          </p:cNvPr>
          <p:cNvSpPr/>
          <p:nvPr/>
        </p:nvSpPr>
        <p:spPr>
          <a:xfrm>
            <a:off x="6360030" y="1484784"/>
            <a:ext cx="54246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xpose_data_nlmixr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CWRES vs time: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res_vs_idv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xpose object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"CWRES"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#examine CWRES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idv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"TIME"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#as a function of time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caption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414B26-6D02-4D6F-B8F6-45C4148A38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1003300"/>
            <a:ext cx="5397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35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FCB-E7AC-4B84-B86D-62CEC3A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Absolute values of individual weighted residuals vs. time</a:t>
            </a:r>
            <a:br>
              <a:rPr lang="en-GB"/>
            </a:b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80297-F536-4FD0-B2B6-4758618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9181-5EEC-4BE1-9C01-75D7B3CD9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54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350624-7ED6-47E6-BF3A-4D860A17FF5C}"/>
              </a:ext>
            </a:extLst>
          </p:cNvPr>
          <p:cNvSpPr/>
          <p:nvPr/>
        </p:nvSpPr>
        <p:spPr>
          <a:xfrm>
            <a:off x="6360030" y="1484784"/>
            <a:ext cx="54246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xpose_data_nlmixr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|IWRES| vs time: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absval_es_vs_idv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s,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xpose object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"IWRES"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#examine |IWRES|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idv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"TIME"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#as a function of time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caption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Issue with absorption?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6958A5-8950-4F41-B530-0A39CF945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003300"/>
            <a:ext cx="5397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167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Ron Keizer's vpc</a:t>
            </a:r>
            <a:r>
              <a:rPr lang="en-US" b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</a:rPr>
              <a:t>*</a:t>
            </a:r>
            <a:r>
              <a:rPr lang="en-GB"/>
              <a:t> package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 sz="1800"/>
              <a:t>*</a:t>
            </a:r>
            <a:r>
              <a:rPr lang="en-GB" sz="1800"/>
              <a:t>http://vpc.ronkeizer.com/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55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282850"/>
            <a:ext cx="111612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nlmixr comes with its own built-in vpc functionality that uses Ron Keizer's vpc package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see the cheatsheet for further options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GB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because the data set uses nominal time points, it is nice to have the bins surround these time points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GB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so that each time point falls in a bin</a:t>
            </a:r>
          </a:p>
          <a:p>
            <a:endParaRPr lang="en-GB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bin_mids &lt;- </a:t>
            </a:r>
            <a:r>
              <a:rPr lang="de-DE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sort</a:t>
            </a:r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de-DE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unique</a:t>
            </a:r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(PKdata$TIME))</a:t>
            </a:r>
          </a:p>
          <a:p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bin_edges &lt;- bin_mids - c(0, diff(bin_mids) / 2)</a:t>
            </a:r>
            <a:b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vpcPlot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fitOne.comp.KA.solved_S,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nlmixr object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#number of trials simulated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bins =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bin_edges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show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obs_dv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#additional items to show, like the observations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pi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), 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"Time (h)"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#x-axis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"Concentration (mg/L)"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#y-axis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title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"VPC for first order absorption PopPK model"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9476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31021-B084-44B1-B54C-CD5F48B89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the base model on linear scale...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74FD44-BE29-49DB-A7B0-29757B01AA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6D831-5C99-4F73-9B7A-830B3E8383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3578C-937F-F8B2-66EB-7CDB843E5D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126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FCB-E7AC-4B84-B86D-62CEC3A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...and on log scale</a:t>
            </a:r>
            <a:br>
              <a:rPr lang="en-GB">
                <a:sym typeface="Wingdings" panose="05000000000000000000" pitchFamily="2" charset="2"/>
              </a:rPr>
            </a:b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80297-F536-4FD0-B2B6-4758618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9181-5EEC-4BE1-9C01-75D7B3CD9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57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350624-7ED6-47E6-BF3A-4D860A17FF5C}"/>
              </a:ext>
            </a:extLst>
          </p:cNvPr>
          <p:cNvSpPr/>
          <p:nvPr/>
        </p:nvSpPr>
        <p:spPr>
          <a:xfrm>
            <a:off x="623392" y="1268760"/>
            <a:ext cx="820891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or with a log y-axis starting at 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vpcPlot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fitOne.comp.KA.solved_S,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nlmixr object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#number of trials simulated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bins =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bin_edges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show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obs_dv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#additional items to show, like the observations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pi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), 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"Time (h)"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#x-axis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"Concentration (mg/L)"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#y-axis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title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"VPC for first order absorption PopPK model"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log_y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#to request a log y-axis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log_y_min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#starting at 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2163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FCB-E7AC-4B84-B86D-62CEC3A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...and on log scale. It's super fast </a:t>
            </a:r>
            <a:r>
              <a:rPr lang="en-GB">
                <a:sym typeface="Wingdings" panose="05000000000000000000" pitchFamily="2" charset="2"/>
              </a:rPr>
              <a:t> </a:t>
            </a:r>
            <a:br>
              <a:rPr lang="en-GB">
                <a:sym typeface="Wingdings" panose="05000000000000000000" pitchFamily="2" charset="2"/>
              </a:rPr>
            </a:b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80297-F536-4FD0-B2B6-4758618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9181-5EEC-4BE1-9C01-75D7B3CD9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A0C95-273F-49FC-C3A5-3D1AD71A49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228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can generate individual graphs using xpose or </a:t>
            </a:r>
            <a:r>
              <a:rPr lang="en-US" sz="28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augPred</a:t>
            </a:r>
            <a:endParaRPr lang="en-GB" sz="28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59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Individual fits can be generated using using xpose: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ind_plots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caption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ncol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nrow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...use the arrows in the plot window to examine the earlier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Individual fits can also be generated using augPred (augmented predictions)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that provides smooth profiles by interpolating the predictions between observations: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augPred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...use the arrows in the plot window to examine the earlier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605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Create an eventTable that defines the doses and the sampling times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parameter values to be simulated: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create an empty event table that stores both dosing and sampling information 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eventTable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4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a dose to the event table: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4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time points to the event table where concentrations will be simulated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these actions are cumulative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add.sampling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775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53A1-46AA-4A98-8F19-1A85F89FC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Individual fits can be generated using xpose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BE52A0-8A84-4CF8-AF24-A936512F94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5AC45-FC80-42E5-94EE-8727646C33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19B54-FE63-4B4F-934F-7A96584234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1003300"/>
            <a:ext cx="69342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687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1EDCE-BD6C-4AA7-81F6-F5B7675F4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Individual fits can also be generated using augPred (augmented predictions) that provides smooth profiles by interpolating the predictions between observations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DB3E1D-DFB4-42AB-8877-79B2A3C71E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74E11-AD24-490B-9F28-9689177897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A61FC-8DBC-42EA-AB08-F466CAD6BF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00" y="1003300"/>
            <a:ext cx="5397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80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use </a:t>
            </a:r>
            <a:r>
              <a:rPr lang="en-US" sz="28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augPred</a:t>
            </a:r>
            <a:r>
              <a:rPr lang="en-GB"/>
              <a:t> output to plot using your favourite package…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62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864096" y="1124744"/>
            <a:ext cx="10344472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#or the augPred output can be plotted to your liking, for instance using ggplot2 or the lattice function xyplot: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indivpk&lt;-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augPred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nlmixCOLS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"#28466A"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"#8DB6CD"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"#B40000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specify array of colours for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xyplot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values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time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id,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plot the variable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values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by time and make a separate panel for each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indivpk,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data source with smooth interpolated predictions and observations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groups=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make separate curves by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that separates Observed data,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    ## Individual predictions and Population predictions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layout=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arrange as 8 columns and 4 rows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type=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"l"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"l"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represent these three by a line, a line and only markers (l=line, p=points)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nlmixCOLS[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colours for each curve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cex=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character size for the markers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lwd=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line width of the lines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pch=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19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use closed circles as marker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"Time (hr)\n"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x-axis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"Warfarin (mg/L)"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y-axis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as.table=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have the first plot at the top left (otherwise plot 1 starts at the lower left corner)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scales=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alternating=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have axis labels at left and bottom (and not alternating)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main=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"First order-absorption linear elimination"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title for plot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auto.key=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adj=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nlmixCOLS[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columns=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space=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"bottom"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rectangles=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points=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key for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4451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5D70-B59F-4839-B4AD-7B55A63A7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..like lattice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4A1F55-C82A-43B0-92B8-2B8563CDEE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6CDB7-8D29-4992-8469-CDC12A5562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8CF0D-2E32-46A1-A7DF-63DDD190F3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568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 session II: running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US"/>
              <a:t> and diagnostics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Examine the code in PAGE_2.R to run a pre-programmed FOCEi analysis with a solved system and its diagnostics</a:t>
            </a:r>
          </a:p>
          <a:p>
            <a:endParaRPr lang="en-GB"/>
          </a:p>
          <a:p>
            <a:r>
              <a:rPr lang="en-GB"/>
              <a:t>Stop at </a:t>
            </a:r>
            <a:r>
              <a:rPr lang="en-GB">
                <a:solidFill>
                  <a:srgbClr val="57A8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nlmixr analysis Part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9977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Solved systems and ODEs…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65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Using solved-system code:</a:t>
            </a:r>
          </a:p>
          <a:p>
            <a:endParaRPr lang="en-GB"/>
          </a:p>
          <a:p>
            <a:pPr lvl="1"/>
            <a:r>
              <a:rPr lang="en-GB"/>
              <a:t>For a solved system, model structure is automatically derived (!) from the parameter names in the </a:t>
            </a:r>
            <a:r>
              <a:rPr lang="en-GB" sz="20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/>
              <a:t> block</a:t>
            </a:r>
          </a:p>
          <a:p>
            <a:endParaRPr lang="en-GB"/>
          </a:p>
          <a:p>
            <a:r>
              <a:rPr lang="en-GB"/>
              <a:t>Using ODEs: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pPr lvl="1"/>
            <a:r>
              <a:rPr lang="en-GB"/>
              <a:t>ODEs are much more flexible but also more time-consuming</a:t>
            </a:r>
          </a:p>
          <a:p>
            <a:pPr marL="0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2159563" y="1628800"/>
            <a:ext cx="8604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linCmt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190A9-E4C7-4C8E-84CC-C6EBF5DA2771}"/>
              </a:ext>
            </a:extLst>
          </p:cNvPr>
          <p:cNvSpPr/>
          <p:nvPr/>
        </p:nvSpPr>
        <p:spPr>
          <a:xfrm>
            <a:off x="2159563" y="3429000"/>
            <a:ext cx="86049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RxODE-style differential equation definition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(gut)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gut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Concentration is calculated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And is assumed to follow proportional and additive error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0669233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/>
              <a:t>r</a:t>
            </a:r>
            <a:r>
              <a:rPr lang="en-GB" sz="20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for a system of ODEs using FOCEI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66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2159563" y="1046921"/>
            <a:ext cx="860495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One.comp.KA.ODE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lka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ka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eta.ka)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RxODE-style differential equation definition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(gut)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gut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(center)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center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Concentration is calculated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center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And is assumed to follow proportional and additive error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fitOne.comp.KA.ODE_F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(One.comp.KA.ODE, PKdata,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"focei"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1845821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338309D-1CA5-E42D-72DD-BEFA2FB7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81" y="849086"/>
            <a:ext cx="10704003" cy="551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output for FOCEI with ODEs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5976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 session III: running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US"/>
              <a:t> with ODEs and perform model development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Start at </a:t>
            </a:r>
            <a:r>
              <a:rPr lang="en-GB">
                <a:solidFill>
                  <a:srgbClr val="57A8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nlmixr analysis Part 2</a:t>
            </a:r>
          </a:p>
          <a:p>
            <a:r>
              <a:rPr lang="en-GB"/>
              <a:t>Examine the code in PAGE_2.R to run a pre-programmed FOCEI analysis with ODEs</a:t>
            </a:r>
          </a:p>
          <a:p>
            <a:endParaRPr lang="en-GB"/>
          </a:p>
          <a:p>
            <a:r>
              <a:rPr lang="en-GB"/>
              <a:t>Examine the goodness of fit plots and implement alternative models for absorption (like one or more transit compartments…)</a:t>
            </a:r>
          </a:p>
          <a:p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4084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/>
              <a:t>r</a:t>
            </a:r>
            <a:r>
              <a:rPr lang="en-GB" sz="20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1 transit compartment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69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1271464" y="980728"/>
            <a:ext cx="860495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transit compartments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One.comp.transit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transit rate constant (/h)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ODE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–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central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522385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Solve the equations and plot the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parameter values to be simulated: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create an empty event table that stores both dosing and sampling information 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eventTable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a dose to the event table: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time points to the event table where concentrations will be simulated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these actions are cumulative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add.sampling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Then solve the system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output from rxSolve is a solved RxODE object,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By making it a data.frame only the simulated values are retained: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(modKA1, Params, ev))</a:t>
            </a: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4008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output: 1 transit compartment with ODEs using FOCEI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E4DEF1-3AFB-825D-C11E-529D5716E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873736"/>
            <a:ext cx="11283108" cy="54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927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F770E-5528-431C-83DC-241ECD6B5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one compartment model with a transit compartment using FOCEI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7EDDB-F19A-4783-ADEA-84BD67D92F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7EA1-8C6C-4203-A44E-718CEE3A8C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7B604-9E55-09D3-FE52-ECEEFB837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291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602B-389A-430D-941E-EC4BD00E0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/>
              <a:t>|IWRES| by time for first order absorption model with 1 transit compartment using FOCEi</a:t>
            </a:r>
            <a:br>
              <a:rPr lang="en-GB"/>
            </a:b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79F48-4356-4D07-B493-4EC0CB555D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BF9AB-3E69-4F88-A0DB-0C244D6C78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A4842-26E8-4056-A4E3-4BA50C5D86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074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/>
              <a:t>r</a:t>
            </a:r>
            <a:r>
              <a:rPr lang="en-GB" sz="20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5 transit compartments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73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1271464" y="980728"/>
            <a:ext cx="8604956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transit compartments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KA1tr5ode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transit rate constant (/h)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#IIV ktr               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#IIV cl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#IIV v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ODE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transit5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(transit1)=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transit1)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(transit2)=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(transit1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transit2)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(transit3)=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(transit2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transit3)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(transit4)=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(transit3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transit4)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(transit5)=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(transit4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transit5)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central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9014308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output: 5 transit compartments with ODEs using FOCEi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67CF6-E353-659F-2760-F88882E1A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12"/>
          <a:stretch/>
        </p:blipFill>
        <p:spPr>
          <a:xfrm>
            <a:off x="623392" y="1031742"/>
            <a:ext cx="10873208" cy="506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854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4278-2446-459F-B878-C46B64DD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first order absorption with 5 transit compartments using FOCEi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A1FB6B-0907-41F1-8960-108717584F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B2901-44A5-4E23-94EB-5470C1452D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066FEE-E295-E453-4130-AF567A4F93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612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2DFB-B835-9A93-AC44-4D094909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Comparing the VPCs for the first 12 hours to see if absorption is described better using zero, one, or five transit compartments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38864A-9143-CAF2-184F-45E194AE99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D841F-747A-FD1D-EB2A-52A9E5FDE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6E080D-C9DE-29D4-0EA2-9D80FA7B35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937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A7D34-B174-74B0-14B6-7823AC8AF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CWRESI for first order absorption with zero, one, and five transit compartments 
Not all diagnostics are always usefull to guide model updates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5D11B1-F3E3-0338-28F8-A6CF3C7C56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8B658-A835-4611-57E2-8841DCFE58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B58D99-4A29-1DE1-C83B-3422DC745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068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54316-BCF5-CA30-9677-2A43C06F8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000"/>
              <a:t>NPD for first order absorption with zero, one, and five transit compartments
Not all diagnostics are always usefull to guide model updates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C1875F-B8DF-607B-0EBB-F7E7342232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A9DEE-4CEC-45E8-A7FF-745F948B7E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0A6B77-9197-4BB6-9AF4-B66ECB0D68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371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28E7-0226-4046-9782-F3702DF0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Comparison of |IWRESI| plots for different absorption models</a:t>
            </a:r>
            <a:br>
              <a:rPr lang="en-GB"/>
            </a:br>
            <a:r>
              <a:rPr lang="en-GB" sz="2000"/>
              <a:t>No transit compartment (left), one transit compartment (middle), 5 transit compartments (right)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E3C09-B825-405F-BEB1-0BAED9FD9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9449D-7A8C-4378-8144-9CC3ADEB38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CDD73-E0E7-4899-BC19-31386026E6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63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FC7B-4C76-49C0-B319-F7C375BC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Single bolus dose in the first (depot)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08E46-4EC0-4545-A71E-8CA530D481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35395-D071-4F2D-9D15-CE06944A4F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45C02-4B4A-411A-B998-2E8C06C936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083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6C8F9-3F65-4EC4-B092-F14D65E6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 function values and estimation algorithms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4555D-9503-4BA0-8DCF-A7759B3299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When you request cwres=TRUE for an SAEM analysis, nlmixr calculates an FOCEI-type objective function value, and FOCEi-type conditional weighted residuals </a:t>
            </a:r>
          </a:p>
          <a:p>
            <a:r>
              <a:rPr lang="en-US"/>
              <a:t>However, this does not mean that they can be formally (or even informally)  compared: as with NONMEM, comparisons should only ever be performed with nested models using the same estimation algorithm</a:t>
            </a:r>
          </a:p>
          <a:p>
            <a:r>
              <a:rPr lang="en-US"/>
              <a:t>Differences in OFV are not an indication of superiority of estimates obtained from one algorithm over another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34D88-15C8-4A20-B09B-4BFC48C7BE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78F09-3CEA-4ADE-87D3-1847D9D868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1545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/>
              <a:t>r</a:t>
            </a:r>
            <a:r>
              <a:rPr lang="en-GB" sz="20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can generate empirical Bayes estimates for Bayesian feedback:</a:t>
            </a:r>
            <a:br>
              <a:rPr lang="en-GB" sz="2400"/>
            </a:br>
            <a:r>
              <a:rPr lang="en-GB" sz="2400"/>
              <a:t>individual EBEs for a new data set using existing population parameters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81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024" y="3349537"/>
            <a:ext cx="5688632" cy="3528392"/>
          </a:xfrm>
        </p:spPr>
        <p:txBody>
          <a:bodyPr>
            <a:normAutofit/>
          </a:bodyPr>
          <a:lstStyle/>
          <a:p>
            <a:pPr lvl="1"/>
            <a:r>
              <a:rPr lang="en-GB"/>
              <a:t>Useful in a therapeutic drug monitoring setting </a:t>
            </a:r>
          </a:p>
          <a:p>
            <a:pPr lvl="1"/>
            <a:r>
              <a:rPr lang="en-GB"/>
              <a:t>Or for generating exposure estimates with a particularly nasty model that you do not want to refit on new data </a:t>
            </a:r>
            <a:r>
              <a:rPr lang="en-GB">
                <a:sym typeface="Wingdings" panose="05000000000000000000" pitchFamily="2" charset="2"/>
              </a:rPr>
              <a:t></a:t>
            </a:r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2159563" y="1046921"/>
            <a:ext cx="8604956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KA1tr5posthoc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Specify previously obtained population estimates (e.g. from NONMEM or nlmixr)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1.18994619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ktr (/h)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-2.01737477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2.06631620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0.07883633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0.37249666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0.2532964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0.08073339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0.04490733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(trns1)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(trns2)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trns1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trns2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(trns3)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trns2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trns3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(trns4)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trns3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trns4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(trns5)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trns4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trns5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fitKA1tr5_Fph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(KA1tr5posthoc, PKdata, 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"posthoc"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Specify posthoc as estimation method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8279514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2DF98-6E45-45E1-A242-9AE5DCA0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Individual graphs for the five transit compartment model estimated using Bayesian feedback; perfect fit even though there was no actual parameter estimation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24C34F-83D4-48E4-82B5-1C60C977E4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1DE1-BEA6-4CE0-B351-587554B966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6AD473-845D-4378-B2AA-CE05ADDA20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438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Parameterisation and mu-referencing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83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For SAEM, parameters must be defined using 'mu-referencing’</a:t>
            </a:r>
          </a:p>
          <a:p>
            <a:r>
              <a:rPr lang="en-GB"/>
              <a:t>This means that inter-individual variability parameters must be added onto population parameters</a:t>
            </a:r>
          </a:p>
          <a:p>
            <a:r>
              <a:rPr lang="en-GB"/>
              <a:t>This implies estimating log-parameters with the IIV added on the log-scale</a:t>
            </a:r>
          </a:p>
          <a:p>
            <a:r>
              <a:rPr lang="en-GB"/>
              <a:t>For FOCEi, mu-referencing is not strictly required, but is shown to provide superior estimation results</a:t>
            </a:r>
          </a:p>
          <a:p>
            <a:endParaRPr lang="en-GB"/>
          </a:p>
          <a:p>
            <a:r>
              <a:rPr lang="en-GB"/>
              <a:t>For a binary covariate (e.g. sex 0/1), the back-transformed estimate is a fold-change that can be re-written as a percentage change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15274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Corresponding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/>
              <a:t>r</a:t>
            </a:r>
            <a:r>
              <a:rPr lang="en-GB" sz="20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84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343472" y="980728"/>
            <a:ext cx="835292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One compartment transit model with Sex on 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KAtr1_sexV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 transit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Sex_V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Sex on 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#Sex on volume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Sex_V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SEX)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SEX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covariate is 0 or 1 in the data set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2050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output: mu-referenced sex on V (log-scale)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FE07C-20B8-C6AA-3880-480D3DF46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79" y="980728"/>
            <a:ext cx="10728841" cy="515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382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Parameterisation and mu-referencing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86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For a binary covariate (e.g. sex 0/1; female/males), the back-transformed estimate is a fold-change that can be re-written as a percentage change</a:t>
            </a:r>
          </a:p>
          <a:p>
            <a:r>
              <a:rPr lang="en-GB"/>
              <a:t>The estimated 0.110 (95%CI: -0.230/0.451) translates using </a:t>
            </a:r>
          </a:p>
          <a:p>
            <a:pPr marL="0" indent="0">
              <a:buNone/>
            </a:pPr>
            <a:r>
              <a:rPr lang="en-GB"/>
              <a:t>		</a:t>
            </a:r>
            <a:r>
              <a:rPr lang="en-GB" sz="20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exp(c(0.110, -0.230, 0.451))</a:t>
            </a:r>
          </a:p>
          <a:p>
            <a:pPr marL="0" indent="0">
              <a:buNone/>
            </a:pPr>
            <a:r>
              <a:rPr lang="en-GB"/>
              <a:t>	to a fold-change estimate of </a:t>
            </a:r>
            <a:br>
              <a:rPr lang="en-GB"/>
            </a:br>
            <a:r>
              <a:rPr lang="en-GB"/>
              <a:t>		1.116 (95%CI: 0.794/1.569) </a:t>
            </a:r>
          </a:p>
          <a:p>
            <a:pPr marL="0" indent="0">
              <a:buNone/>
            </a:pPr>
            <a:r>
              <a:rPr lang="en-GB"/>
              <a:t>	which corresponds to an increase of </a:t>
            </a:r>
            <a:br>
              <a:rPr lang="en-GB"/>
            </a:br>
            <a:r>
              <a:rPr lang="en-GB"/>
              <a:t>		11.6% (95%CI: -20.6%/56.9%) </a:t>
            </a:r>
          </a:p>
          <a:p>
            <a:pPr marL="0" indent="0">
              <a:buNone/>
            </a:pPr>
            <a:r>
              <a:rPr lang="en-GB"/>
              <a:t>	for males compared to females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3315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mu-referencing and allometric scaling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71F983-8CB4-44B7-A0E0-168B39E218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/>
                  <a:t>For a standard allometric equation we would use: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p>
                    </m:sSup>
                  </m:oMath>
                </a14:m>
                <a:endParaRPr lang="en-GB"/>
              </a:p>
              <a:p>
                <a:endParaRPr lang="en-GB"/>
              </a:p>
              <a:p>
                <a:r>
                  <a:rPr lang="en-GB"/>
                  <a:t>Take the log on both sides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𝑃𝑜𝑝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skw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70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</m:e>
                    </m:d>
                  </m:oMath>
                </a14:m>
                <a:endParaRPr lang="en-GB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𝑃𝑜𝑝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70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And back-transforming: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𝑃𝑜𝑝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p>
                    </m:sSup>
                  </m:oMath>
                </a14:m>
                <a:endParaRPr lang="en-GB"/>
              </a:p>
              <a:p>
                <a:pPr lvl="1"/>
                <a:endParaRPr lang="en-GB"/>
              </a:p>
              <a:p>
                <a:pPr lvl="1"/>
                <a:endParaRPr lang="en-GB"/>
              </a:p>
              <a:p>
                <a:pPr lvl="1"/>
                <a:endParaRPr lang="en-GB"/>
              </a:p>
              <a:p>
                <a:pPr lvl="1"/>
                <a:endParaRPr lang="en-GB"/>
              </a:p>
              <a:p>
                <a:pPr marL="457200" lvl="1" indent="0">
                  <a:buNone/>
                </a:pPr>
                <a:endParaRPr lang="en-GB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71F983-8CB4-44B7-A0E0-168B39E218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58764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Corresponding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/>
              <a:t>r</a:t>
            </a:r>
            <a:r>
              <a:rPr lang="en-GB" sz="20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88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r>
              <a:rPr lang="en-GB"/>
              <a:t>Code is most stable if transformations are carried out in the data file instead of in the model code, especially for SAEM: 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415480" y="2598003"/>
            <a:ext cx="83529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Using standard R syntax: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PKdata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logWT70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(PKdata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WT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Or using data.table syntax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PKdata[,logWT70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(WT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3565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Corresponding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/>
              <a:t>r</a:t>
            </a:r>
            <a:r>
              <a:rPr lang="en-GB" sz="20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code: allometric scaling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89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343472" y="980728"/>
            <a:ext cx="835292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One.comp.transit.allo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lktr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 transit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ALLC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0.75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#allometric exponent cl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ALLV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#allometric exponent 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#Allometric scaling on weight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ALLC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logWT70)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logWT70)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92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Adding extra doses (expand the existing eventTable): </a:t>
            </a:r>
            <a:br>
              <a:rPr lang="en-GB"/>
            </a:br>
            <a:r>
              <a:rPr lang="en-GB"/>
              <a:t>three additional infusions in the central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1544" y="1340768"/>
            <a:ext cx="835292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Extend the eventTable by adding three infusions to the central compartment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Remember: updates to the eventTable are cumulative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250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nbr.doses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 three doses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dosing.to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 them to the second ODE in the model (=central)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dosing.interval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#h; set the doses 12 hours apart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rate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#mg/h; infuse at a rate of 125 mg/h, resulting in 2-hour infusions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start.time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36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#h; have the three doses start at 36h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(modKA1, Params, ev))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9749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output: allometric scaling ODEs using FOCEi</a:t>
            </a:r>
            <a:br>
              <a:rPr lang="en-GB"/>
            </a:br>
            <a:r>
              <a:rPr lang="en-GB"/>
              <a:t>Change in OFV compared to model without allometric scaling: -27.4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90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1E3A1-4C73-8B33-7329-A01C95E60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73" y="1101140"/>
            <a:ext cx="10749782" cy="528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219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Hands-on session IV: running an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US"/>
              <a:t> posthoc analysis and implementing covariates using mu-referencing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Examine the code in PAGE_4.R to run a posthoc analysis</a:t>
            </a:r>
          </a:p>
          <a:p>
            <a:r>
              <a:rPr lang="en-GB"/>
              <a:t>Examine the code in PAGE_4.R to run a covariate analysis with additive on log-scale covariate implementation</a:t>
            </a:r>
          </a:p>
          <a:p>
            <a:pPr lvl="1"/>
            <a:r>
              <a:rPr lang="en-GB"/>
              <a:t>Binary covariate (sex)</a:t>
            </a:r>
          </a:p>
          <a:p>
            <a:pPr lvl="1"/>
            <a:r>
              <a:rPr lang="en-GB"/>
              <a:t>Continuous covariate (weight)</a:t>
            </a:r>
          </a:p>
          <a:p>
            <a:r>
              <a:rPr lang="en-GB"/>
              <a:t>Modify the allometrically scaled model with fixed exponents to examine what happens when you set them free</a:t>
            </a:r>
          </a:p>
          <a:p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6326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output: allometric scaling ODEs using FOCEI</a:t>
            </a:r>
            <a:br>
              <a:rPr lang="en-GB"/>
            </a:br>
            <a:r>
              <a:rPr lang="en-GB"/>
              <a:t>Freely estimated exponents: drop of only 1.79 points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92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256370-B36E-7532-10F8-D3D1FA3D4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" r="-1"/>
          <a:stretch/>
        </p:blipFill>
        <p:spPr>
          <a:xfrm>
            <a:off x="695400" y="1052736"/>
            <a:ext cx="10828431" cy="530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190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/>
              <a:t>r</a:t>
            </a:r>
            <a:r>
              <a:rPr lang="en-GB" sz="20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sequential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93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/>
              <a:t>First approach: use EBEs from a previous PK model to define PK profiles and estimate PKPD relationship</a:t>
            </a:r>
          </a:p>
          <a:p>
            <a:pPr lvl="1"/>
            <a:r>
              <a:rPr lang="en-GB"/>
              <a:t>Extract EBEs from nlmixr object and merge to PKPD data file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225689" y="2636912"/>
            <a:ext cx="83529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load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"fitOne.comp.transit.allo_F.Rdata"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#Use the one compartment transit model to start the PD analysis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EBEs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as.data.table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(fitOne.comp.transit.allo_F)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EBEs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EBEs[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!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duplicated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(ID), .(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ID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as.numeric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as.character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(ID)),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IKTR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ktr,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cl,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v)]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PKPDdata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fread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"warfarin_dat.csv"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#Change variable names to upper case (not strictly necessary)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setnames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(PKPDdata,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names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(dataF),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toupper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names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(dataF)))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#Generate MDV data items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PKPDdata[, MDV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ifelse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(DV),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PKPDdata[, MDV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ifelse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(AMT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MDV)]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#Merge data with PK EBEs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PDdata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merge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(PKPDdata, EBEs,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by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"ID"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all.x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2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#Mark the PK measurements from the file to not be analysed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PDdata[, MDV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ifelse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(DVID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AMT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MDV)]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6037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/>
              <a:t>r</a:t>
            </a:r>
            <a:r>
              <a:rPr lang="en-GB" sz="20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define turnover model using PK EBEs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94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48272" y="1099295"/>
            <a:ext cx="8352928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KA1tr1IPP_PDtoemax1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tkout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tkout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kout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eta.kout)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PK parameters from input data set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IKTR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ICL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PD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kin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kin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204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A0D86-B157-43B9-8D5F-F5ACCCB04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Individual graphs for turnover Emax PD model with PK using EBEs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DAAE7-384A-4933-8779-5FF3234F10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3ABEE-15D1-4E26-B8CE-EC8BCC3C41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3F1D6-6503-4D05-9118-F5FE56A372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791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Hands-on session V: running a sequential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US"/>
              <a:t> PKPD analysis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Examine the code in PAGE_5.R to generate a data file with EBEs to describe the PK-part of the PKPD model</a:t>
            </a:r>
          </a:p>
          <a:p>
            <a:r>
              <a:rPr lang="en-GB"/>
              <a:t>Run the sequential PKPD analysis</a:t>
            </a:r>
          </a:p>
          <a:p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525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/>
              <a:t>r</a:t>
            </a:r>
            <a:r>
              <a:rPr lang="en-GB" sz="20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simultaneous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97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/>
              <a:t>Second approach: estimate PK and PD simultaneously</a:t>
            </a:r>
          </a:p>
          <a:p>
            <a:pPr lvl="1"/>
            <a:r>
              <a:rPr lang="en-GB"/>
              <a:t>The source of observations is identified using a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dvid</a:t>
            </a:r>
            <a:r>
              <a:rPr lang="en-GB"/>
              <a:t> data item</a:t>
            </a:r>
          </a:p>
          <a:p>
            <a:pPr lvl="1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dvid</a:t>
            </a:r>
            <a:r>
              <a:rPr lang="en-GB"/>
              <a:t> is coded as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central</a:t>
            </a:r>
            <a:r>
              <a:rPr lang="en-GB"/>
              <a:t> and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effect</a:t>
            </a:r>
            <a:r>
              <a:rPr lang="en-GB"/>
              <a:t> in the data object to identify the two types of observation as presented in the model code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73313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Immediate effect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/>
              <a:t>r</a:t>
            </a:r>
            <a:r>
              <a:rPr lang="en-GB" sz="20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#Immediate 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KA1tr1_PDimmemax1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PK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ktr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Vc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eps.pkprop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0.4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2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8847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Immediate effect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/>
              <a:t>r</a:t>
            </a:r>
            <a:r>
              <a:rPr lang="en-GB" sz="20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/>
              <a:t> development team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#Immediate effect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cp))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(eps.pkprop)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986474"/>
      </p:ext>
    </p:extLst>
  </p:cSld>
  <p:clrMapOvr>
    <a:masterClrMapping/>
  </p:clrMapOvr>
</p:sld>
</file>

<file path=ppt/theme/theme1.xml><?xml version="1.0" encoding="utf-8"?>
<a:theme xmlns:a="http://schemas.openxmlformats.org/drawingml/2006/main" name="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672098E-E704-41C2-B233-A5DE79514A81}" vid="{05D70944-1DEC-4194-BA18-DA1D17F1F2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4910</TotalTime>
  <Words>11846</Words>
  <Application>Microsoft Office PowerPoint</Application>
  <PresentationFormat>Widescreen</PresentationFormat>
  <Paragraphs>832</Paragraphs>
  <Slides>120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8" baseType="lpstr">
      <vt:lpstr>Arial</vt:lpstr>
      <vt:lpstr>Calibri</vt:lpstr>
      <vt:lpstr>Cambria</vt:lpstr>
      <vt:lpstr>Cambria Math</vt:lpstr>
      <vt:lpstr>Century Gothic</vt:lpstr>
      <vt:lpstr>Consolas</vt:lpstr>
      <vt:lpstr>Courier New</vt:lpstr>
      <vt:lpstr>OccamsPresentation</vt:lpstr>
      <vt:lpstr>Simulation and parameter estimation with rxode and nlmixr</vt:lpstr>
      <vt:lpstr>Course outline</vt:lpstr>
      <vt:lpstr>rxode2 simulation software in R</vt:lpstr>
      <vt:lpstr>Basic example load the library and define the ODEs</vt:lpstr>
      <vt:lpstr>Compile the model and set the parameter values</vt:lpstr>
      <vt:lpstr>Create an eventTable that defines the doses and the sampling times</vt:lpstr>
      <vt:lpstr>Solve the equations and plot the results</vt:lpstr>
      <vt:lpstr>Single bolus dose in the first (depot) compartment</vt:lpstr>
      <vt:lpstr>Adding extra doses (expand the existing eventTable):  three additional infusions in the central compartment</vt:lpstr>
      <vt:lpstr>Multiple dose in different compartments Only the first dose goes into the depot (first) compartment</vt:lpstr>
      <vt:lpstr>Extend the model: add a transit compartment…</vt:lpstr>
      <vt:lpstr>...adding a transit compartment between depot and central</vt:lpstr>
      <vt:lpstr>Or with five transit compartments and only bolus doses in the depot…</vt:lpstr>
      <vt:lpstr>...adding 5 transit compartments between depot and central  and giving 4 bolus doses in the 1st  (depot) compartment</vt:lpstr>
      <vt:lpstr>Hands-on session I: rxode2 simulations</vt:lpstr>
      <vt:lpstr>Assess the data before you start analysis</vt:lpstr>
      <vt:lpstr>Our warfarin data file: a simple lattice plot to provide an impression</vt:lpstr>
      <vt:lpstr>Subjects with and without information on absorption on day 1</vt:lpstr>
      <vt:lpstr>A closer look at the information on absorption on day 1</vt:lpstr>
      <vt:lpstr>Exploratory xgx graph on logarithmic scale with mean and SD error bars at scheduled time points</vt:lpstr>
      <vt:lpstr>Focusing on absorption: first 24 hours on linear scale</vt:lpstr>
      <vt:lpstr>Or with median and 95% of the data
</vt:lpstr>
      <vt:lpstr>You need to simulate before you can estimate</vt:lpstr>
      <vt:lpstr>nlmixr2 is an open-source R package</vt:lpstr>
      <vt:lpstr>nlmixr2 is a well-embedded open-source R package</vt:lpstr>
      <vt:lpstr>nlmixr performance: do I get the same results when I switch from my usual estimation tool to nlmixr?</vt:lpstr>
      <vt:lpstr>500 sparse data sets are analysed using both NONMEM/FOCEI and nlmixr/FOCEI. Each marker is a single paired data set result for clearance for NONMEM on the x-axis and nlmixr/FOCEI on the y-axis: results are highly correlated (r=1.00), and lie on the line of identity (diagonal black line)</vt:lpstr>
      <vt:lpstr>Central volume (Vc): Top panel: FOCEI estimates, bottom panel: SAEM estimates
Dark lines: NONMEM/MONOLIX, light lines: nlmixr</vt:lpstr>
      <vt:lpstr>SE of theta estimates for Vc: very good match across software packages  Top panel: FOCEI estimates, bottom panel: SAEM estimates
Dark lines: NONMEM/MONOLIX, light lines: nlmixr</vt:lpstr>
      <vt:lpstr>Defining nlmixr2 models</vt:lpstr>
      <vt:lpstr>Defining nlmixr2 models</vt:lpstr>
      <vt:lpstr>Defining nlmixr2 models</vt:lpstr>
      <vt:lpstr>Running nlmixr2 models: the full model</vt:lpstr>
      <vt:lpstr>Running nlmixr2 models: check the model code</vt:lpstr>
      <vt:lpstr>Running nlmixr2 models: check the model code</vt:lpstr>
      <vt:lpstr>Running nlmixr2 models with the nlmixr command</vt:lpstr>
      <vt:lpstr>nlmixr2 output for SAEM</vt:lpstr>
      <vt:lpstr>The labels in the ini block end up in the output, and the log-transformed parameters are returned with a back-transformation and 95%CIs</vt:lpstr>
      <vt:lpstr>Running nlmixr2 models: save the object, and examine parameter trace plots when using SAEM to check convergence</vt:lpstr>
      <vt:lpstr>Traceplot for SAEM parameter estimates using traceplot command
</vt:lpstr>
      <vt:lpstr>nlmixr2 is linked to ggPMX</vt:lpstr>
      <vt:lpstr>nlmixr2 is linked to ggPMX</vt:lpstr>
      <vt:lpstr>nlmixr2 is linked to ggPMX</vt:lpstr>
      <vt:lpstr>nlmixr2 is linked to ggPMX</vt:lpstr>
      <vt:lpstr>nlmixr2 is linked to ggPMX</vt:lpstr>
      <vt:lpstr>nlmixr2 is linked to ggPMX</vt:lpstr>
      <vt:lpstr>nlmixr2 is linked to Ben Guiastrennec's xpose* package that uses ggplot2</vt:lpstr>
      <vt:lpstr>Traceplot for SAEM parameter estimates using xpose
</vt:lpstr>
      <vt:lpstr>DV vs conditional population predictions (CPRED) using xpose
</vt:lpstr>
      <vt:lpstr>DV vs PRED using xpose
</vt:lpstr>
      <vt:lpstr>DV vs PRED using xpose
</vt:lpstr>
      <vt:lpstr>DV vs IPRED using xpose
</vt:lpstr>
      <vt:lpstr>Conditional weighted residuals vs. time using xpose 
</vt:lpstr>
      <vt:lpstr>Absolute values of individual weighted residuals vs. time </vt:lpstr>
      <vt:lpstr>nlmixr2 is linked to Ron Keizer's vpc* package</vt:lpstr>
      <vt:lpstr>VPC for the base model on linear scale...
</vt:lpstr>
      <vt:lpstr>...and on log scale </vt:lpstr>
      <vt:lpstr>...and on log scale. It's super fast   </vt:lpstr>
      <vt:lpstr>nlmixr2 can generate individual graphs using xpose or augPred</vt:lpstr>
      <vt:lpstr>Individual fits can be generated using xpose
</vt:lpstr>
      <vt:lpstr>Individual fits can also be generated using augPred (augmented predictions) that provides smooth profiles by interpolating the predictions between observations
</vt:lpstr>
      <vt:lpstr>use augPred output to plot using your favourite package…</vt:lpstr>
      <vt:lpstr>..like lattice
</vt:lpstr>
      <vt:lpstr>Hands-on session II: running nlmixr2 and diagnostics</vt:lpstr>
      <vt:lpstr>Solved systems and ODEs…</vt:lpstr>
      <vt:lpstr>Running nlmixr2 for a system of ODEs using FOCEI</vt:lpstr>
      <vt:lpstr>nlmixr2 output for FOCEI with ODEs</vt:lpstr>
      <vt:lpstr>Hands-on session III: running nlmixr2 with ODEs and perform model development</vt:lpstr>
      <vt:lpstr>Running nlmixr2: 1 transit compartment</vt:lpstr>
      <vt:lpstr>nlmixr2 output: 1 transit compartment with ODEs using FOCEI</vt:lpstr>
      <vt:lpstr>VPC for one compartment model with a transit compartment using FOCEI
</vt:lpstr>
      <vt:lpstr>|IWRES| by time for first order absorption model with 1 transit compartment using FOCEi </vt:lpstr>
      <vt:lpstr>Running nlmixr2: 5 transit compartments</vt:lpstr>
      <vt:lpstr>nlmixr2 output: 5 transit compartments with ODEs using FOCEi</vt:lpstr>
      <vt:lpstr>VPC for first order absorption with 5 transit compartments using FOCEi
</vt:lpstr>
      <vt:lpstr>Comparing the VPCs for the first 12 hours to see if absorption is described better using zero, one, or five transit compartments
</vt:lpstr>
      <vt:lpstr>CWRESI for first order absorption with zero, one, and five transit compartments 
Not all diagnostics are always usefull to guide model updates</vt:lpstr>
      <vt:lpstr>NPD for first order absorption with zero, one, and five transit compartments
Not all diagnostics are always usefull to guide model updates</vt:lpstr>
      <vt:lpstr>Comparison of |IWRESI| plots for different absorption models No transit compartment (left), one transit compartment (middle), 5 transit compartments (right)</vt:lpstr>
      <vt:lpstr>Objective function values and estimation algorithms</vt:lpstr>
      <vt:lpstr>nlmixr2 can generate empirical Bayes estimates for Bayesian feedback: individual EBEs for a new data set using existing population parameters</vt:lpstr>
      <vt:lpstr>Individual graphs for the five transit compartment model estimated using Bayesian feedback; perfect fit even though there was no actual parameter estimation
</vt:lpstr>
      <vt:lpstr>Parameterisation and mu-referencing</vt:lpstr>
      <vt:lpstr>Corresponding nlmixr2 code</vt:lpstr>
      <vt:lpstr>nlmixr2 output: mu-referenced sex on V (log-scale)</vt:lpstr>
      <vt:lpstr>Parameterisation and mu-referencing</vt:lpstr>
      <vt:lpstr>mu-referencing and allometric scaling</vt:lpstr>
      <vt:lpstr>Corresponding nlmixr2 code</vt:lpstr>
      <vt:lpstr>Corresponding nlmixr2 code: allometric scaling</vt:lpstr>
      <vt:lpstr>nlmixr2 output: allometric scaling ODEs using FOCEi Change in OFV compared to model without allometric scaling: -27.4</vt:lpstr>
      <vt:lpstr>Hands-on session IV: running an nlmixr2 posthoc analysis and implementing covariates using mu-referencing</vt:lpstr>
      <vt:lpstr>nlmixr2 output: allometric scaling ODEs using FOCEI Freely estimated exponents: drop of only 1.79 points</vt:lpstr>
      <vt:lpstr>PKPD analysis with nlmixr2: sequential estimation</vt:lpstr>
      <vt:lpstr>PKPD analysis with nlmixr2: define turnover model using PK EBEs</vt:lpstr>
      <vt:lpstr>Individual graphs for turnover Emax PD model with PK using EBEs
</vt:lpstr>
      <vt:lpstr>Hands-on session V: running a sequential nlmixr2 PKPD analysis</vt:lpstr>
      <vt:lpstr>PKPD analysis with nlmixr2: simultaneous estimation</vt:lpstr>
      <vt:lpstr>Immediate effect simultaneous PKPD analysis with nlmixr2: ini block</vt:lpstr>
      <vt:lpstr>Immediate effect simultaneous PKPD analysis with nlmixr2: model block</vt:lpstr>
      <vt:lpstr>Simultaneous PKPD analysis with nlmixr2: examine defined model</vt:lpstr>
      <vt:lpstr>nlmixr output: immediate effect simultaneous PKPD model</vt:lpstr>
      <vt:lpstr>VPC for immediate effect simultaneous PKPD model
</vt:lpstr>
      <vt:lpstr>Effect compartment simultaneous PKPD analysis with nlmixr2: ini block</vt:lpstr>
      <vt:lpstr>Effect compartment simultaneous PKPD analysis with nlmixr2: model block</vt:lpstr>
      <vt:lpstr>nlmixr2 output: effect compartment simultaneous PKPD model</vt:lpstr>
      <vt:lpstr>VPC for effect compartment simultaneous PKPD model 
</vt:lpstr>
      <vt:lpstr>Turnover model simultaneous PKPD analysis with nlmixr2: ini block</vt:lpstr>
      <vt:lpstr>Turnover model simultaneous PKPD analysis with nlmixr2: model block</vt:lpstr>
      <vt:lpstr>nlmixr2 output: turnover simultaneous PKPD model</vt:lpstr>
      <vt:lpstr>VPC for turnover simultaneous PKPD model 
</vt:lpstr>
      <vt:lpstr>VPCs to compare the immediate effect model, the effect compartment model, and the turnover simultaneous PKPD model 
</vt:lpstr>
      <vt:lpstr>Hands-on session VI: running a simultaneous nlmixr2 PKPD analysis</vt:lpstr>
      <vt:lpstr>Individual graphs with multiple endpoints currently require advanced RxODE tricks: eventTable for multiple subjects</vt:lpstr>
      <vt:lpstr>Individual graphs with multiple endpoints currently require advanced RxODE tricks: simulate…</vt:lpstr>
      <vt:lpstr>…and plot</vt:lpstr>
      <vt:lpstr>Individual graphs for warfarin PK of the immediate effect simultaneous PKPD model
</vt:lpstr>
      <vt:lpstr>Individual graphs for PCA profiles for the immediate effect simultaneous PKPD model 
</vt:lpstr>
      <vt:lpstr>Individual graphs for PCA profiles for the simultaneous PKPD effect-compartment model 
</vt:lpstr>
      <vt:lpstr>Individual graphs for PCA profiles for the simultaneous PKPD turnover model 
</vt:lpstr>
      <vt:lpstr>Hands-on session VII: simulate and plot individual profiles using RxODE</vt:lpstr>
    </vt:vector>
  </TitlesOfParts>
  <Manager/>
  <Company>Occams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Rik Schoemaker</dc:creator>
  <cp:keywords/>
  <dc:description/>
  <cp:lastModifiedBy>Rik Schoemaker</cp:lastModifiedBy>
  <cp:revision>220</cp:revision>
  <dcterms:created xsi:type="dcterms:W3CDTF">2016-11-23T19:12:10Z</dcterms:created>
  <dcterms:modified xsi:type="dcterms:W3CDTF">2022-06-21T15:30:54Z</dcterms:modified>
  <cp:category/>
</cp:coreProperties>
</file>